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5"/>
  </p:notesMasterIdLst>
  <p:handoutMasterIdLst>
    <p:handoutMasterId r:id="rId26"/>
  </p:handoutMasterIdLst>
  <p:sldIdLst>
    <p:sldId id="1803" r:id="rId2"/>
    <p:sldId id="1894" r:id="rId3"/>
    <p:sldId id="1902" r:id="rId4"/>
    <p:sldId id="1903" r:id="rId5"/>
    <p:sldId id="1904" r:id="rId6"/>
    <p:sldId id="1911" r:id="rId7"/>
    <p:sldId id="1905" r:id="rId8"/>
    <p:sldId id="1906" r:id="rId9"/>
    <p:sldId id="1907" r:id="rId10"/>
    <p:sldId id="1908" r:id="rId11"/>
    <p:sldId id="1909" r:id="rId12"/>
    <p:sldId id="1899" r:id="rId13"/>
    <p:sldId id="1873" r:id="rId14"/>
    <p:sldId id="1912" r:id="rId15"/>
    <p:sldId id="1900" r:id="rId16"/>
    <p:sldId id="1880" r:id="rId17"/>
    <p:sldId id="1881" r:id="rId18"/>
    <p:sldId id="1882" r:id="rId19"/>
    <p:sldId id="1886" r:id="rId20"/>
    <p:sldId id="1893" r:id="rId21"/>
    <p:sldId id="1887" r:id="rId22"/>
    <p:sldId id="1888" r:id="rId23"/>
    <p:sldId id="1890" r:id="rId2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A1A8EAF7-89E5-42D2-AB3A-B63CD07C56D6}">
          <p14:sldIdLst>
            <p14:sldId id="1803"/>
            <p14:sldId id="1894"/>
            <p14:sldId id="1902"/>
            <p14:sldId id="1903"/>
            <p14:sldId id="1904"/>
            <p14:sldId id="1911"/>
            <p14:sldId id="1905"/>
            <p14:sldId id="1906"/>
            <p14:sldId id="1907"/>
            <p14:sldId id="1908"/>
            <p14:sldId id="1909"/>
            <p14:sldId id="1899"/>
            <p14:sldId id="1873"/>
            <p14:sldId id="1912"/>
            <p14:sldId id="1900"/>
            <p14:sldId id="1880"/>
            <p14:sldId id="1881"/>
            <p14:sldId id="1882"/>
            <p14:sldId id="1886"/>
            <p14:sldId id="1893"/>
            <p14:sldId id="1887"/>
            <p14:sldId id="1888"/>
            <p14:sldId id="1890"/>
          </p14:sldIdLst>
        </p14:section>
        <p14:section name="Контакты (Спасибо за внимание)" id="{54FA1403-0491-43E2-83AF-B34F63A20D77}">
          <p14:sldIdLst/>
        </p14:section>
        <p14:section name="Титульные листы" id="{20E2FC49-985F-4E3F-A99E-1B5F111B94FE}">
          <p14:sldIdLst/>
        </p14:section>
        <p14:section name="Направление" id="{976DD68A-E200-4A6A-9A50-685E45073A45}">
          <p14:sldIdLst/>
        </p14:section>
        <p14:section name="Круг" id="{37FE9A26-5BD8-4C0F-BB9A-EF66A1939370}">
          <p14:sldIdLst/>
        </p14:section>
        <p14:section name="Календарь" id="{400DA455-C793-4EEE-88EA-1D08F73A4C1D}">
          <p14:sldIdLst/>
        </p14:section>
        <p14:section name="Карта" id="{E60EA7E5-8002-4246-A894-26A57F61DAA8}">
          <p14:sldIdLst/>
        </p14:section>
        <p14:section name="Техника" id="{FC834AD7-FC8A-44ED-B010-77DFCE9C55E9}">
          <p14:sldIdLst/>
        </p14:section>
        <p14:section name="Команда" id="{30ABB69E-9D00-4A25-B39F-812DBC44FE9F}">
          <p14:sldIdLst/>
        </p14:section>
        <p14:section name="Иллюстрации" id="{39636343-5F5A-47A4-BD2E-1E56C85C1EE4}">
          <p14:sldIdLst/>
        </p14:section>
        <p14:section name="Диаграммы" id="{F4AA6B24-E8FA-4BB7-A945-5693A06BF55C}">
          <p14:sldIdLst/>
        </p14:section>
        <p14:section name="Таблицы и текст" id="{39301242-35ED-448E-87A2-03C6D8E98DAD}">
          <p14:sldIdLst/>
        </p14:section>
        <p14:section name="Кластеры" id="{9D0B6C16-04E7-41F2-927E-BB2618499D61}">
          <p14:sldIdLst/>
        </p14:section>
        <p14:section name="Цепочка слайдов" id="{49A529B2-939F-4534-A89B-CFA05D6BBAAE}">
          <p14:sldIdLst/>
        </p14:section>
        <p14:section name="По запросу" id="{7640B500-2B67-4BD1-815B-FDCF5E809DC9}">
          <p14:sldIdLst/>
        </p14:section>
        <p14:section name="Заставка" id="{C4B8E775-69E8-4CC3-B4F5-693EDABE1F59}">
          <p14:sldIdLst/>
        </p14:section>
        <p14:section name="Фото для иллюстраций" id="{831E8D41-238E-4DA6-BDD6-9966223941A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pos="2026" userDrawn="1">
          <p15:clr>
            <a:srgbClr val="A4A3A4"/>
          </p15:clr>
        </p15:guide>
        <p15:guide id="8" pos="5654" userDrawn="1">
          <p15:clr>
            <a:srgbClr val="A4A3A4"/>
          </p15:clr>
        </p15:guide>
        <p15:guide id="9" orient="horz" pos="1684" userDrawn="1">
          <p15:clr>
            <a:srgbClr val="A4A3A4"/>
          </p15:clr>
        </p15:guide>
        <p15:guide id="10" orient="horz" pos="3294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A62"/>
    <a:srgbClr val="2119BD"/>
    <a:srgbClr val="3399FF"/>
    <a:srgbClr val="0000FF"/>
    <a:srgbClr val="1A4DA0"/>
    <a:srgbClr val="6600FF"/>
    <a:srgbClr val="17406D"/>
    <a:srgbClr val="FFFFFF"/>
    <a:srgbClr val="10CF9B"/>
    <a:srgbClr val="0BD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9195" autoAdjust="0"/>
  </p:normalViewPr>
  <p:slideViewPr>
    <p:cSldViewPr snapToGrid="0" showGuides="1">
      <p:cViewPr>
        <p:scale>
          <a:sx n="100" d="100"/>
          <a:sy n="100" d="100"/>
        </p:scale>
        <p:origin x="-1026" y="-438"/>
      </p:cViewPr>
      <p:guideLst>
        <p:guide orient="horz" pos="2500"/>
        <p:guide orient="horz" pos="4042"/>
        <p:guide orient="horz" pos="1684"/>
        <p:guide orient="horz" pos="3294"/>
        <p:guide orient="horz" pos="845"/>
        <p:guide pos="3840"/>
        <p:guide pos="211"/>
        <p:guide pos="7446"/>
        <p:guide pos="2026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0388249951591E-2"/>
          <c:y val="3.7570095942221292E-2"/>
          <c:w val="0.89097790984662839"/>
          <c:h val="0.86128866834690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5.6402598735112311E-3"/>
                  <c:y val="-3.994593124733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388584903893974E-3"/>
                  <c:y val="-3.193404273126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7424314339196E-2"/>
                  <c:y val="-3.649676726189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06711147500229E-2"/>
                  <c:y val="-5.93060793580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903481751592208E-3"/>
                  <c:y val="-2.281003052233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505802919322003E-3"/>
                  <c:y val="-3.649604883573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проф. цель</c:v>
                </c:pt>
                <c:pt idx="1">
                  <c:v>обращения</c:v>
                </c:pt>
                <c:pt idx="2">
                  <c:v>неотложная</c:v>
                </c:pt>
                <c:pt idx="3">
                  <c:v>паллиативная</c:v>
                </c:pt>
                <c:pt idx="4">
                  <c:v>ДН</c:v>
                </c:pt>
                <c:pt idx="5">
                  <c:v>ЦЗ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2777056</c:v>
                </c:pt>
                <c:pt idx="1">
                  <c:v>1392907</c:v>
                </c:pt>
                <c:pt idx="2">
                  <c:v>503916</c:v>
                </c:pt>
                <c:pt idx="3">
                  <c:v>19156</c:v>
                </c:pt>
                <c:pt idx="4">
                  <c:v>244246</c:v>
                </c:pt>
                <c:pt idx="5">
                  <c:v>31085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62662720785506E-2"/>
                  <c:y val="-5.474407325360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92237484693171E-2"/>
                  <c:y val="-4.1058414153282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66996506518291E-2"/>
                  <c:y val="-6.386808546253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171949619290826E-2"/>
                  <c:y val="-2.7372395839881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31276642250741E-2"/>
                  <c:y val="-4.5620061044671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40928467091521E-2"/>
                  <c:y val="-4.562006104467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проф. цель</c:v>
                </c:pt>
                <c:pt idx="1">
                  <c:v>обращения</c:v>
                </c:pt>
                <c:pt idx="2">
                  <c:v>неотложная</c:v>
                </c:pt>
                <c:pt idx="3">
                  <c:v>паллиативная</c:v>
                </c:pt>
                <c:pt idx="4">
                  <c:v>ДН</c:v>
                </c:pt>
                <c:pt idx="5">
                  <c:v>ЦЗ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3211778</c:v>
                </c:pt>
                <c:pt idx="1">
                  <c:v>1486427</c:v>
                </c:pt>
                <c:pt idx="2">
                  <c:v>506939</c:v>
                </c:pt>
                <c:pt idx="3">
                  <c:v>18647</c:v>
                </c:pt>
                <c:pt idx="4">
                  <c:v>264026</c:v>
                </c:pt>
                <c:pt idx="5">
                  <c:v>31085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754368"/>
        <c:axId val="164691264"/>
        <c:axId val="0"/>
      </c:bar3DChart>
      <c:catAx>
        <c:axId val="1657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91264"/>
        <c:crosses val="autoZero"/>
        <c:auto val="1"/>
        <c:lblAlgn val="ctr"/>
        <c:lblOffset val="100"/>
        <c:noMultiLvlLbl val="0"/>
      </c:catAx>
      <c:valAx>
        <c:axId val="16469126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65754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697968669639093"/>
          <c:y val="5.7521149568064076E-2"/>
          <c:w val="0.25324399111034018"/>
          <c:h val="0.13477315514448809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88019936575381E-2"/>
          <c:y val="3.8740196270951065E-2"/>
          <c:w val="0.97456168295681012"/>
          <c:h val="0.890966365807350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4.5392820105454194E-2"/>
                  <c:y val="-3.538471731147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037642878464955E-2"/>
                  <c:y val="-3.538471731147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742396957093945E-2"/>
                  <c:y val="-3.7728467167294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8721973010458E-2"/>
                  <c:y val="-3.0697217599826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38721973010458E-2"/>
                  <c:y val="-4.0072217023116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719392419363482E-2"/>
                  <c:y val="-5.1082533014006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991827363363048E-2"/>
                  <c:y val="-4.00722170231169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r>
                      <a:rPr lang="en-US" dirty="0" smtClean="0"/>
                      <a:t>    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Лист1!$B$2:$B$12</c:f>
              <c:numCache>
                <c:formatCode>_-* #,##0.0\ _₽_-;\-* #,##0.0\ _₽_-;_-* "-"??\ _₽_-;_-@_-</c:formatCode>
                <c:ptCount val="11"/>
                <c:pt idx="0">
                  <c:v>1214761</c:v>
                </c:pt>
                <c:pt idx="1">
                  <c:v>1167755.9000000004</c:v>
                </c:pt>
                <c:pt idx="2">
                  <c:v>1298204.6000000001</c:v>
                </c:pt>
                <c:pt idx="3">
                  <c:v>824619.2</c:v>
                </c:pt>
                <c:pt idx="4">
                  <c:v>818652.4</c:v>
                </c:pt>
                <c:pt idx="5">
                  <c:v>311392.3</c:v>
                </c:pt>
                <c:pt idx="6">
                  <c:v>862185.8</c:v>
                </c:pt>
                <c:pt idx="7">
                  <c:v>601392.30000000005</c:v>
                </c:pt>
                <c:pt idx="8">
                  <c:v>604625.30000000005</c:v>
                </c:pt>
                <c:pt idx="9">
                  <c:v>63918.400000000001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83136"/>
        <c:axId val="80778304"/>
      </c:lineChart>
      <c:catAx>
        <c:axId val="17308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0778304"/>
        <c:crosses val="autoZero"/>
        <c:auto val="1"/>
        <c:lblAlgn val="ctr"/>
        <c:lblOffset val="100"/>
        <c:noMultiLvlLbl val="0"/>
      </c:catAx>
      <c:valAx>
        <c:axId val="80778304"/>
        <c:scaling>
          <c:orientation val="minMax"/>
        </c:scaling>
        <c:delete val="1"/>
        <c:axPos val="l"/>
        <c:numFmt formatCode="_-* #,##0.0\ _₽_-;\-* #,##0.0\ _₽_-;_-* &quot;-&quot;??\ _₽_-;_-@_-" sourceLinked="1"/>
        <c:majorTickMark val="out"/>
        <c:minorTickMark val="none"/>
        <c:tickLblPos val="nextTo"/>
        <c:crossAx val="1730831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7883858267743E-3"/>
          <c:y val="4.3726240518643322E-2"/>
          <c:w val="0.98174671916010503"/>
          <c:h val="0.73809827226615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ЦРБ. Городские и республиканские МО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3.2616469816273011E-3"/>
                  <c:y val="-4.707742674272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8589238845148E-3"/>
                  <c:y val="-1.608267850796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7171916010732E-3"/>
                  <c:y val="-7.907622059567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19422572180423E-4"/>
                  <c:y val="-1.661736779946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95275590551047E-3"/>
                  <c:y val="-5.7545060002225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33333333333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Лист1!$A$2:$A$46</c:f>
              <c:strCache>
                <c:ptCount val="45"/>
                <c:pt idx="0">
                  <c:v>ГБУ РС(Я) "ЯРОД"</c:v>
                </c:pt>
                <c:pt idx="1">
                  <c:v>ГБУ РС(Я) "Оймяконская ЦРБ"</c:v>
                </c:pt>
                <c:pt idx="2">
                  <c:v>ГБУ РС(Я) "Среднеколымская ЦРБ"</c:v>
                </c:pt>
                <c:pt idx="3">
                  <c:v>ГБУ РС(Я) "Эвено-Бытантайская ЦРБ им.К.А.Серебряковой"</c:v>
                </c:pt>
                <c:pt idx="4">
                  <c:v>ГБУ РС(Я) "Чурапчинская ЦРБ им.Сокольникова"</c:v>
                </c:pt>
                <c:pt idx="5">
                  <c:v>ГБУ РС(Я) "Булунская ЦРБ"</c:v>
                </c:pt>
                <c:pt idx="6">
                  <c:v>ГАУ РС(Я) "РБ №1-НЦМ им. М.Е.Николаева"</c:v>
                </c:pt>
                <c:pt idx="7">
                  <c:v>ГБУ РС(Я) МЦ "Горная ЦРБ"</c:v>
                </c:pt>
                <c:pt idx="8">
                  <c:v>ГБУ РС(Я) "Момская ЦРБ"</c:v>
                </c:pt>
                <c:pt idx="9">
                  <c:v>ГАУ РС(Я) "Поликлиника № 1"</c:v>
                </c:pt>
                <c:pt idx="10">
                  <c:v>ГБУ РС(Я) "Олекминская ЦРБ"</c:v>
                </c:pt>
                <c:pt idx="11">
                  <c:v>ГБУ РС(Я) "Сунтарская ЦРБ"</c:v>
                </c:pt>
                <c:pt idx="12">
                  <c:v>ГБУ РС(Я) "Кобяйская ЦРБ им.М.Н.Тереховой"</c:v>
                </c:pt>
                <c:pt idx="13">
                  <c:v>ГБУ РС(Я) "Ленская ЦРБ"</c:v>
                </c:pt>
                <c:pt idx="14">
                  <c:v>ГБУ РС(Я) "Мирнинская ЦРБ"</c:v>
                </c:pt>
                <c:pt idx="15">
                  <c:v>ГБУ РС(Я) "Усть-Алданская ЦРБ им.Г.Г.Никифорова"</c:v>
                </c:pt>
                <c:pt idx="16">
                  <c:v>ГБУ РС(Я) "ЯГБ №2"</c:v>
                </c:pt>
                <c:pt idx="17">
                  <c:v>ГБУ РС(Я) "Мегино-Кангаласская ЦРБ"</c:v>
                </c:pt>
                <c:pt idx="18">
                  <c:v>ГБУ РС(Я) "Жиганская ЦРБ имени О.Г.Захаровой"</c:v>
                </c:pt>
                <c:pt idx="19">
                  <c:v>ГБУ РС(Я) "Абыйская ЦРБ"</c:v>
                </c:pt>
                <c:pt idx="20">
                  <c:v>ГБУ РС(Я) "Таттинская ЦРБ"</c:v>
                </c:pt>
                <c:pt idx="21">
                  <c:v>ГАУ РС(Я) "Хангаласская ЦРБ"</c:v>
                </c:pt>
                <c:pt idx="22">
                  <c:v>ГБУ РС(Я) "Нюрбинская ЦРБ"</c:v>
                </c:pt>
                <c:pt idx="23">
                  <c:v>ГБУ РС(Я) "Усть-Майская ЦРБ"</c:v>
                </c:pt>
                <c:pt idx="24">
                  <c:v>ГАУ РС(Я) "МЦ г. Якутска"</c:v>
                </c:pt>
                <c:pt idx="25">
                  <c:v>ГБУ РС(Я) "Усть-Янская ЦРБ"</c:v>
                </c:pt>
                <c:pt idx="26">
                  <c:v>ГАУ РС(Я) "ЯРОКБ"</c:v>
                </c:pt>
                <c:pt idx="27">
                  <c:v>ГБУ РС(Я) "Оленекская ЦРБ"</c:v>
                </c:pt>
                <c:pt idx="28">
                  <c:v>ГБУ РС(Я) "Намская ЦРБ"</c:v>
                </c:pt>
                <c:pt idx="29">
                  <c:v>ГБУ РС(Я) "Верхневилюйская ЦРБ"</c:v>
                </c:pt>
                <c:pt idx="30">
                  <c:v>ГБУ РС(Я) "ЯРКБ"</c:v>
                </c:pt>
                <c:pt idx="31">
                  <c:v>ГБУ РС(Я) "Алданская ЦРБ"</c:v>
                </c:pt>
                <c:pt idx="32">
                  <c:v>ГАУ РС(Я) "РKБ №3"</c:v>
                </c:pt>
                <c:pt idx="33">
                  <c:v>ГАУ РС(Я) "ЯГБ №3"</c:v>
                </c:pt>
                <c:pt idx="34">
                  <c:v>ГБУ РС(Я) "Амгинская ЦРБ"</c:v>
                </c:pt>
                <c:pt idx="35">
                  <c:v>ГБУ РС(Я) "Вилюйская ЦРБ имени П.А.Петрова"</c:v>
                </c:pt>
                <c:pt idx="36">
                  <c:v>ГБУ РС(Я) "Аллаиховская ЦРБ"</c:v>
                </c:pt>
                <c:pt idx="37">
                  <c:v>ГБУ РС(Я) "Верхнеколымская ЦРБ"</c:v>
                </c:pt>
                <c:pt idx="38">
                  <c:v>ГБУ РС(Я) "Айхальская ГБ"</c:v>
                </c:pt>
                <c:pt idx="39">
                  <c:v>ГБУ РС(Я) "ЯРКВД"</c:v>
                </c:pt>
                <c:pt idx="40">
                  <c:v>ГБУ РС(Я) "Верхоянская ЦРБ"</c:v>
                </c:pt>
                <c:pt idx="41">
                  <c:v>ГБУ РС(Я) "Томпонская ЦРБ"</c:v>
                </c:pt>
                <c:pt idx="42">
                  <c:v>ГБУ РС(Я) "Нерюнгринская ЦРБ"</c:v>
                </c:pt>
                <c:pt idx="43">
                  <c:v>ГБУ РС(Я) "Анабарская ЦРБ"</c:v>
                </c:pt>
                <c:pt idx="44">
                  <c:v>ГБУ РС(Я) "Нижнеколымская ЦРБ"</c:v>
                </c:pt>
              </c:strCache>
            </c:strRef>
          </c:cat>
          <c:val>
            <c:numRef>
              <c:f>Лист1!$B$2:$B$46</c:f>
              <c:numCache>
                <c:formatCode>0.0%</c:formatCode>
                <c:ptCount val="45"/>
                <c:pt idx="0">
                  <c:v>0.94799999999999995</c:v>
                </c:pt>
                <c:pt idx="1">
                  <c:v>0.90300000000000002</c:v>
                </c:pt>
                <c:pt idx="2">
                  <c:v>0.88400000000000001</c:v>
                </c:pt>
                <c:pt idx="3">
                  <c:v>0.87800000000000089</c:v>
                </c:pt>
                <c:pt idx="4">
                  <c:v>0.87000000000000077</c:v>
                </c:pt>
                <c:pt idx="5">
                  <c:v>0.86400000000000077</c:v>
                </c:pt>
                <c:pt idx="6">
                  <c:v>0.86400000000000077</c:v>
                </c:pt>
                <c:pt idx="7">
                  <c:v>0.86200000000000065</c:v>
                </c:pt>
                <c:pt idx="8">
                  <c:v>0.85700000000000065</c:v>
                </c:pt>
                <c:pt idx="9">
                  <c:v>0.85300000000000065</c:v>
                </c:pt>
                <c:pt idx="10">
                  <c:v>0.85200000000000065</c:v>
                </c:pt>
                <c:pt idx="11">
                  <c:v>0.85200000000000065</c:v>
                </c:pt>
                <c:pt idx="12">
                  <c:v>0.84900000000000064</c:v>
                </c:pt>
                <c:pt idx="13">
                  <c:v>0.84900000000000064</c:v>
                </c:pt>
                <c:pt idx="14">
                  <c:v>0.84900000000000064</c:v>
                </c:pt>
                <c:pt idx="15">
                  <c:v>0.84900000000000064</c:v>
                </c:pt>
                <c:pt idx="16">
                  <c:v>0.84800000000000064</c:v>
                </c:pt>
                <c:pt idx="17">
                  <c:v>0.84600000000000064</c:v>
                </c:pt>
                <c:pt idx="18">
                  <c:v>0.84500000000000064</c:v>
                </c:pt>
                <c:pt idx="19">
                  <c:v>0.84300000000000064</c:v>
                </c:pt>
                <c:pt idx="20">
                  <c:v>0.84100000000000064</c:v>
                </c:pt>
                <c:pt idx="21">
                  <c:v>0.84000000000000064</c:v>
                </c:pt>
                <c:pt idx="22">
                  <c:v>0.83800000000000063</c:v>
                </c:pt>
                <c:pt idx="23">
                  <c:v>0.83700000000000063</c:v>
                </c:pt>
                <c:pt idx="24">
                  <c:v>0.83400000000000063</c:v>
                </c:pt>
                <c:pt idx="25">
                  <c:v>0.83300000000000063</c:v>
                </c:pt>
                <c:pt idx="26">
                  <c:v>0.83300000000000063</c:v>
                </c:pt>
                <c:pt idx="27">
                  <c:v>0.82500000000000062</c:v>
                </c:pt>
                <c:pt idx="28">
                  <c:v>0.82399999999999995</c:v>
                </c:pt>
                <c:pt idx="29">
                  <c:v>0.82099999999999995</c:v>
                </c:pt>
                <c:pt idx="30">
                  <c:v>0.81399999999999995</c:v>
                </c:pt>
                <c:pt idx="31">
                  <c:v>0.80400000000000005</c:v>
                </c:pt>
                <c:pt idx="32">
                  <c:v>0.8</c:v>
                </c:pt>
                <c:pt idx="33">
                  <c:v>0.79600000000000004</c:v>
                </c:pt>
                <c:pt idx="34">
                  <c:v>0.79</c:v>
                </c:pt>
                <c:pt idx="35">
                  <c:v>0.78300000000000003</c:v>
                </c:pt>
                <c:pt idx="36">
                  <c:v>0.77400000000000091</c:v>
                </c:pt>
                <c:pt idx="37">
                  <c:v>0.75200000000000089</c:v>
                </c:pt>
                <c:pt idx="38">
                  <c:v>0.74800000000000078</c:v>
                </c:pt>
                <c:pt idx="39">
                  <c:v>0.74400000000000077</c:v>
                </c:pt>
                <c:pt idx="40">
                  <c:v>0.72600000000000064</c:v>
                </c:pt>
                <c:pt idx="41">
                  <c:v>0.70300000000000062</c:v>
                </c:pt>
                <c:pt idx="42">
                  <c:v>0.69799999999999995</c:v>
                </c:pt>
                <c:pt idx="43">
                  <c:v>0.65600000000000103</c:v>
                </c:pt>
                <c:pt idx="44">
                  <c:v>0.6340000000000009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091264"/>
        <c:axId val="129355136"/>
        <c:axId val="0"/>
      </c:bar3DChart>
      <c:catAx>
        <c:axId val="27009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5136"/>
        <c:crosses val="autoZero"/>
        <c:auto val="1"/>
        <c:lblAlgn val="ctr"/>
        <c:lblOffset val="100"/>
        <c:noMultiLvlLbl val="0"/>
      </c:catAx>
      <c:valAx>
        <c:axId val="129355136"/>
        <c:scaling>
          <c:orientation val="minMax"/>
          <c:min val="0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70091264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1217191601053E-2"/>
          <c:y val="3.004939459315872E-2"/>
          <c:w val="0.97549671916010494"/>
          <c:h val="0.7039061574524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9.5116530914300026E-3"/>
                  <c:y val="-3.406301882078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569595318589603E-3"/>
                  <c:y val="-2.292111226953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85439297788355E-2"/>
                  <c:y val="-1.018716100868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1199414823664E-2"/>
                  <c:y val="-2.801469277387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119941482352E-2"/>
                  <c:y val="-3.31082732782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Лист1!$A$2:$A$55</c:f>
              <c:strCache>
                <c:ptCount val="54"/>
                <c:pt idx="0">
                  <c:v>РБ №2-ЦЭМП</c:v>
                </c:pt>
                <c:pt idx="1">
                  <c:v>ДВОМЦ ФМБА</c:v>
                </c:pt>
                <c:pt idx="2">
                  <c:v>ДИКБ</c:v>
                </c:pt>
                <c:pt idx="3">
                  <c:v>ЯРКБ</c:v>
                </c:pt>
                <c:pt idx="4">
                  <c:v>ЯРОКБ</c:v>
                </c:pt>
                <c:pt idx="5">
                  <c:v>РБ №1-НЦМ</c:v>
                </c:pt>
                <c:pt idx="6">
                  <c:v>ЯНЦ КМП</c:v>
                </c:pt>
                <c:pt idx="7">
                  <c:v>РКБ №3</c:v>
                </c:pt>
                <c:pt idx="8">
                  <c:v>ЯГБ №3</c:v>
                </c:pt>
                <c:pt idx="9">
                  <c:v>Айхальская ГБ</c:v>
                </c:pt>
                <c:pt idx="10">
                  <c:v>ЯГБ №2</c:v>
                </c:pt>
                <c:pt idx="11">
                  <c:v>Намская ЦРБ</c:v>
                </c:pt>
                <c:pt idx="12">
                  <c:v>Кобяйская ЦРБ</c:v>
                </c:pt>
                <c:pt idx="13">
                  <c:v>Вилюйская ЦРБ</c:v>
                </c:pt>
                <c:pt idx="14">
                  <c:v>Чурапчинская ЦРБ</c:v>
                </c:pt>
                <c:pt idx="15">
                  <c:v>Хангаласская ЦРБ</c:v>
                </c:pt>
                <c:pt idx="16">
                  <c:v>Горная ЦРБ</c:v>
                </c:pt>
                <c:pt idx="17">
                  <c:v>Чэбдик</c:v>
                </c:pt>
                <c:pt idx="18">
                  <c:v>Нюрбинская ЦРБ</c:v>
                </c:pt>
                <c:pt idx="19">
                  <c:v>РЦМРиСМ</c:v>
                </c:pt>
                <c:pt idx="20">
                  <c:v>Жиганская ЦРБ</c:v>
                </c:pt>
                <c:pt idx="21">
                  <c:v>Усть-Алданская ЦРБ</c:v>
                </c:pt>
                <c:pt idx="22">
                  <c:v>Сунтарская ЦРБ</c:v>
                </c:pt>
                <c:pt idx="23">
                  <c:v>Таттинская ЦРБ</c:v>
                </c:pt>
                <c:pt idx="24">
                  <c:v>ЯРОД               </c:v>
                </c:pt>
                <c:pt idx="25">
                  <c:v>Эвено-Бытантайская ЦРБ</c:v>
                </c:pt>
                <c:pt idx="26">
                  <c:v>Олекминская ЦРБ</c:v>
                </c:pt>
                <c:pt idx="27">
                  <c:v>Нерюнгринская ЦРБ</c:v>
                </c:pt>
                <c:pt idx="28">
                  <c:v>Клиника профессора</c:v>
                </c:pt>
                <c:pt idx="29">
                  <c:v>Ленская ЦРБ</c:v>
                </c:pt>
                <c:pt idx="30">
                  <c:v>Амгинская ЦРБ</c:v>
                </c:pt>
                <c:pt idx="31">
                  <c:v>Момская ЦРБ</c:v>
                </c:pt>
                <c:pt idx="32">
                  <c:v>Мегино-Кангаласская ЦРБ</c:v>
                </c:pt>
                <c:pt idx="33">
                  <c:v>Оленекская ЦРБ</c:v>
                </c:pt>
                <c:pt idx="34">
                  <c:v>Верхневилюйская ЦРБ</c:v>
                </c:pt>
                <c:pt idx="35">
                  <c:v>Мирнинская ЦРБ</c:v>
                </c:pt>
                <c:pt idx="36">
                  <c:v>РСОЦКРИ</c:v>
                </c:pt>
                <c:pt idx="37">
                  <c:v>Усть-Майская ЦРБ</c:v>
                </c:pt>
                <c:pt idx="38">
                  <c:v>ЯРКВД</c:v>
                </c:pt>
                <c:pt idx="39">
                  <c:v>Алданская ЦРБ</c:v>
                </c:pt>
                <c:pt idx="40">
                  <c:v>Верхоянская ЦРБ</c:v>
                </c:pt>
                <c:pt idx="41">
                  <c:v>Томпонская ЦРБ</c:v>
                </c:pt>
                <c:pt idx="42">
                  <c:v>Верхнеколымская ЦРБ</c:v>
                </c:pt>
                <c:pt idx="43">
                  <c:v>Анабарская ЦРБ</c:v>
                </c:pt>
                <c:pt idx="44">
                  <c:v>Аллаиховская ЦРБ</c:v>
                </c:pt>
                <c:pt idx="45">
                  <c:v>Оймяконская ЦРБ</c:v>
                </c:pt>
                <c:pt idx="46">
                  <c:v>Абыйская ЦРБ</c:v>
                </c:pt>
                <c:pt idx="47">
                  <c:v>Булунская ЦРБ</c:v>
                </c:pt>
                <c:pt idx="48">
                  <c:v>Нижнеколымская ЦРБ</c:v>
                </c:pt>
                <c:pt idx="49">
                  <c:v>Среднеколымская ЦРБ</c:v>
                </c:pt>
                <c:pt idx="50">
                  <c:v>МЦ г. Якутска</c:v>
                </c:pt>
                <c:pt idx="51">
                  <c:v>Усть-Янская ЦРБ</c:v>
                </c:pt>
                <c:pt idx="52">
                  <c:v>Санаторий Бэс Чагда</c:v>
                </c:pt>
                <c:pt idx="53">
                  <c:v>Абырал</c:v>
                </c:pt>
              </c:strCache>
            </c:strRef>
          </c:cat>
          <c:val>
            <c:numRef>
              <c:f>Лист1!$B$2:$B$55</c:f>
              <c:numCache>
                <c:formatCode>#,##0.000</c:formatCode>
                <c:ptCount val="54"/>
                <c:pt idx="0">
                  <c:v>1.288</c:v>
                </c:pt>
                <c:pt idx="1">
                  <c:v>1.238</c:v>
                </c:pt>
                <c:pt idx="2">
                  <c:v>1.147999999999999</c:v>
                </c:pt>
                <c:pt idx="3">
                  <c:v>1.1200000000000001</c:v>
                </c:pt>
                <c:pt idx="4">
                  <c:v>1.0760000000000001</c:v>
                </c:pt>
                <c:pt idx="5">
                  <c:v>1.054999999999999</c:v>
                </c:pt>
                <c:pt idx="6">
                  <c:v>0.9530000000000004</c:v>
                </c:pt>
                <c:pt idx="7">
                  <c:v>0.92800000000000005</c:v>
                </c:pt>
                <c:pt idx="8">
                  <c:v>0.89</c:v>
                </c:pt>
                <c:pt idx="9">
                  <c:v>0.86000000000000043</c:v>
                </c:pt>
                <c:pt idx="10">
                  <c:v>0.80400000000000005</c:v>
                </c:pt>
                <c:pt idx="11">
                  <c:v>0.79500000000000004</c:v>
                </c:pt>
                <c:pt idx="12">
                  <c:v>0.78900000000000003</c:v>
                </c:pt>
                <c:pt idx="13">
                  <c:v>0.78200000000000003</c:v>
                </c:pt>
                <c:pt idx="14">
                  <c:v>0.77300000000000046</c:v>
                </c:pt>
                <c:pt idx="15">
                  <c:v>0.76400000000000046</c:v>
                </c:pt>
                <c:pt idx="16">
                  <c:v>0.75300000000000045</c:v>
                </c:pt>
                <c:pt idx="17">
                  <c:v>0.72400000000000042</c:v>
                </c:pt>
                <c:pt idx="18">
                  <c:v>0.70800000000000041</c:v>
                </c:pt>
                <c:pt idx="19">
                  <c:v>0.7040000000000004</c:v>
                </c:pt>
                <c:pt idx="20">
                  <c:v>0.7020000000000004</c:v>
                </c:pt>
                <c:pt idx="21">
                  <c:v>0.69499999999999995</c:v>
                </c:pt>
                <c:pt idx="22">
                  <c:v>0.69000000000000039</c:v>
                </c:pt>
                <c:pt idx="23">
                  <c:v>0.6870000000000005</c:v>
                </c:pt>
                <c:pt idx="24">
                  <c:v>0.68300000000000005</c:v>
                </c:pt>
                <c:pt idx="25">
                  <c:v>0.65600000000000058</c:v>
                </c:pt>
                <c:pt idx="26">
                  <c:v>0.64600000000000046</c:v>
                </c:pt>
                <c:pt idx="27">
                  <c:v>0.64000000000000046</c:v>
                </c:pt>
                <c:pt idx="28">
                  <c:v>0.60900000000000043</c:v>
                </c:pt>
                <c:pt idx="29">
                  <c:v>0.60400000000000043</c:v>
                </c:pt>
                <c:pt idx="30">
                  <c:v>0.59699999999999998</c:v>
                </c:pt>
                <c:pt idx="31">
                  <c:v>0.59099999999999997</c:v>
                </c:pt>
                <c:pt idx="32">
                  <c:v>0.58599999999999997</c:v>
                </c:pt>
                <c:pt idx="33">
                  <c:v>0.58299999999999996</c:v>
                </c:pt>
                <c:pt idx="34">
                  <c:v>0.58199999999999996</c:v>
                </c:pt>
                <c:pt idx="35">
                  <c:v>0.55700000000000005</c:v>
                </c:pt>
                <c:pt idx="36">
                  <c:v>0.55400000000000005</c:v>
                </c:pt>
                <c:pt idx="37">
                  <c:v>0.53200000000000003</c:v>
                </c:pt>
                <c:pt idx="38">
                  <c:v>0.50900000000000001</c:v>
                </c:pt>
                <c:pt idx="39">
                  <c:v>0.5</c:v>
                </c:pt>
                <c:pt idx="40">
                  <c:v>0.49400000000000027</c:v>
                </c:pt>
                <c:pt idx="41">
                  <c:v>0.48600000000000027</c:v>
                </c:pt>
                <c:pt idx="42">
                  <c:v>0.45400000000000001</c:v>
                </c:pt>
                <c:pt idx="43">
                  <c:v>0.42700000000000027</c:v>
                </c:pt>
                <c:pt idx="44">
                  <c:v>0.42400000000000027</c:v>
                </c:pt>
                <c:pt idx="45">
                  <c:v>0.42100000000000026</c:v>
                </c:pt>
                <c:pt idx="46">
                  <c:v>0.4170000000000002</c:v>
                </c:pt>
                <c:pt idx="47">
                  <c:v>0.4090000000000002</c:v>
                </c:pt>
                <c:pt idx="48">
                  <c:v>0.39500000000000035</c:v>
                </c:pt>
                <c:pt idx="49">
                  <c:v>0.39200000000000035</c:v>
                </c:pt>
                <c:pt idx="50">
                  <c:v>0.38300000000000023</c:v>
                </c:pt>
                <c:pt idx="51">
                  <c:v>0.3470000000000002</c:v>
                </c:pt>
                <c:pt idx="52">
                  <c:v>0.33500000000000035</c:v>
                </c:pt>
                <c:pt idx="53">
                  <c:v>0.32600000000000023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093312"/>
        <c:axId val="129356864"/>
        <c:axId val="0"/>
      </c:bar3DChart>
      <c:catAx>
        <c:axId val="27009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6864"/>
        <c:crosses val="autoZero"/>
        <c:auto val="1"/>
        <c:lblAlgn val="ctr"/>
        <c:lblOffset val="100"/>
        <c:noMultiLvlLbl val="0"/>
      </c:catAx>
      <c:valAx>
        <c:axId val="129356864"/>
        <c:scaling>
          <c:orientation val="minMax"/>
          <c:min val="0"/>
        </c:scaling>
        <c:delete val="1"/>
        <c:axPos val="l"/>
        <c:majorGridlines/>
        <c:numFmt formatCode="#,##0.000" sourceLinked="1"/>
        <c:majorTickMark val="out"/>
        <c:minorTickMark val="none"/>
        <c:tickLblPos val="nextTo"/>
        <c:crossAx val="270093312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97883858267743E-3"/>
          <c:y val="4.3726240518643322E-2"/>
          <c:w val="0.98174671916010503"/>
          <c:h val="0.738098272266157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ЦРБ. Городские и республиканские МО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3.2616469816273011E-3"/>
                  <c:y val="-4.707742674272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48589238845148E-3"/>
                  <c:y val="-1.608267850796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87171916010732E-3"/>
                  <c:y val="-7.907622059567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19422572180423E-4"/>
                  <c:y val="-1.661736779946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95275590551047E-3"/>
                  <c:y val="-5.7545060002225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33333333333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Лист1!$A$2:$A$46</c:f>
              <c:strCache>
                <c:ptCount val="45"/>
                <c:pt idx="0">
                  <c:v>ГБУ РС(Я) "ЯРОД"</c:v>
                </c:pt>
                <c:pt idx="1">
                  <c:v>ГБУ РС(Я) "Оймяконская ЦРБ"</c:v>
                </c:pt>
                <c:pt idx="2">
                  <c:v>ГБУ РС(Я) "Среднеколымская ЦРБ"</c:v>
                </c:pt>
                <c:pt idx="3">
                  <c:v>ГБУ РС(Я) "Эвено-Бытантайская ЦРБ им.К.А.Серебряковой"</c:v>
                </c:pt>
                <c:pt idx="4">
                  <c:v>ГБУ РС(Я) "Чурапчинская ЦРБ им.Сокольникова"</c:v>
                </c:pt>
                <c:pt idx="5">
                  <c:v>ГБУ РС(Я) "Булунская ЦРБ"</c:v>
                </c:pt>
                <c:pt idx="6">
                  <c:v>ГАУ РС(Я) "РБ №1-НЦМ им. М.Е.Николаева"</c:v>
                </c:pt>
                <c:pt idx="7">
                  <c:v>ГБУ РС(Я) МЦ "Горная ЦРБ"</c:v>
                </c:pt>
                <c:pt idx="8">
                  <c:v>ГБУ РС(Я) "Момская ЦРБ"</c:v>
                </c:pt>
                <c:pt idx="9">
                  <c:v>ГАУ РС(Я) "Поликлиника № 1"</c:v>
                </c:pt>
                <c:pt idx="10">
                  <c:v>ГБУ РС(Я) "Олекминская ЦРБ"</c:v>
                </c:pt>
                <c:pt idx="11">
                  <c:v>ГБУ РС(Я) "Сунтарская ЦРБ"</c:v>
                </c:pt>
                <c:pt idx="12">
                  <c:v>ГБУ РС(Я) "Кобяйская ЦРБ им.М.Н.Тереховой"</c:v>
                </c:pt>
                <c:pt idx="13">
                  <c:v>ГБУ РС(Я) "Ленская ЦРБ"</c:v>
                </c:pt>
                <c:pt idx="14">
                  <c:v>ГБУ РС(Я) "Мирнинская ЦРБ"</c:v>
                </c:pt>
                <c:pt idx="15">
                  <c:v>ГБУ РС(Я) "Усть-Алданская ЦРБ им.Г.Г.Никифорова"</c:v>
                </c:pt>
                <c:pt idx="16">
                  <c:v>ГБУ РС(Я) "ЯГБ №2"</c:v>
                </c:pt>
                <c:pt idx="17">
                  <c:v>ГБУ РС(Я) "Мегино-Кангаласская ЦРБ"</c:v>
                </c:pt>
                <c:pt idx="18">
                  <c:v>ГБУ РС(Я) "Жиганская ЦРБ имени О.Г.Захаровой"</c:v>
                </c:pt>
                <c:pt idx="19">
                  <c:v>ГБУ РС(Я) "Абыйская ЦРБ"</c:v>
                </c:pt>
                <c:pt idx="20">
                  <c:v>ГБУ РС(Я) "Таттинская ЦРБ"</c:v>
                </c:pt>
                <c:pt idx="21">
                  <c:v>ГАУ РС(Я) "Хангаласская ЦРБ"</c:v>
                </c:pt>
                <c:pt idx="22">
                  <c:v>ГБУ РС(Я) "Нюрбинская ЦРБ"</c:v>
                </c:pt>
                <c:pt idx="23">
                  <c:v>ГБУ РС(Я) "Усть-Майская ЦРБ"</c:v>
                </c:pt>
                <c:pt idx="24">
                  <c:v>ГАУ РС(Я) "МЦ г. Якутска"</c:v>
                </c:pt>
                <c:pt idx="25">
                  <c:v>ГБУ РС(Я) "Усть-Янская ЦРБ"</c:v>
                </c:pt>
                <c:pt idx="26">
                  <c:v>ГАУ РС(Я) "ЯРОКБ"</c:v>
                </c:pt>
                <c:pt idx="27">
                  <c:v>ГБУ РС(Я) "Оленекская ЦРБ"</c:v>
                </c:pt>
                <c:pt idx="28">
                  <c:v>ГБУ РС(Я) "Намская ЦРБ"</c:v>
                </c:pt>
                <c:pt idx="29">
                  <c:v>ГБУ РС(Я) "Верхневилюйская ЦРБ"</c:v>
                </c:pt>
                <c:pt idx="30">
                  <c:v>ГБУ РС(Я) "ЯРКБ"</c:v>
                </c:pt>
                <c:pt idx="31">
                  <c:v>ГБУ РС(Я) "Алданская ЦРБ"</c:v>
                </c:pt>
                <c:pt idx="32">
                  <c:v>ГАУ РС(Я) "РKБ №3"</c:v>
                </c:pt>
                <c:pt idx="33">
                  <c:v>ГАУ РС(Я) "ЯГБ №3"</c:v>
                </c:pt>
                <c:pt idx="34">
                  <c:v>ГБУ РС(Я) "Амгинская ЦРБ"</c:v>
                </c:pt>
                <c:pt idx="35">
                  <c:v>ГБУ РС(Я) "Вилюйская ЦРБ имени П.А.Петрова"</c:v>
                </c:pt>
                <c:pt idx="36">
                  <c:v>ГБУ РС(Я) "Аллаиховская ЦРБ"</c:v>
                </c:pt>
                <c:pt idx="37">
                  <c:v>ГБУ РС(Я) "Верхнеколымская ЦРБ"</c:v>
                </c:pt>
                <c:pt idx="38">
                  <c:v>ГБУ РС(Я) "Айхальская ГБ"</c:v>
                </c:pt>
                <c:pt idx="39">
                  <c:v>ГБУ РС(Я) "ЯРКВД"</c:v>
                </c:pt>
                <c:pt idx="40">
                  <c:v>ГБУ РС(Я) "Верхоянская ЦРБ"</c:v>
                </c:pt>
                <c:pt idx="41">
                  <c:v>ГБУ РС(Я) "Томпонская ЦРБ"</c:v>
                </c:pt>
                <c:pt idx="42">
                  <c:v>ГБУ РС(Я) "Нерюнгринская ЦРБ"</c:v>
                </c:pt>
                <c:pt idx="43">
                  <c:v>ГБУ РС(Я) "Анабарская ЦРБ"</c:v>
                </c:pt>
                <c:pt idx="44">
                  <c:v>ГБУ РС(Я) "Нижнеколымская ЦРБ"</c:v>
                </c:pt>
              </c:strCache>
            </c:strRef>
          </c:cat>
          <c:val>
            <c:numRef>
              <c:f>Лист1!$B$2:$B$46</c:f>
              <c:numCache>
                <c:formatCode>0.0%</c:formatCode>
                <c:ptCount val="45"/>
                <c:pt idx="0">
                  <c:v>0.94799999999999995</c:v>
                </c:pt>
                <c:pt idx="1">
                  <c:v>0.90300000000000002</c:v>
                </c:pt>
                <c:pt idx="2">
                  <c:v>0.88400000000000001</c:v>
                </c:pt>
                <c:pt idx="3">
                  <c:v>0.87800000000000089</c:v>
                </c:pt>
                <c:pt idx="4">
                  <c:v>0.87000000000000077</c:v>
                </c:pt>
                <c:pt idx="5">
                  <c:v>0.86400000000000077</c:v>
                </c:pt>
                <c:pt idx="6">
                  <c:v>0.86400000000000077</c:v>
                </c:pt>
                <c:pt idx="7">
                  <c:v>0.86200000000000065</c:v>
                </c:pt>
                <c:pt idx="8">
                  <c:v>0.85700000000000065</c:v>
                </c:pt>
                <c:pt idx="9">
                  <c:v>0.85300000000000065</c:v>
                </c:pt>
                <c:pt idx="10">
                  <c:v>0.85200000000000065</c:v>
                </c:pt>
                <c:pt idx="11">
                  <c:v>0.85200000000000065</c:v>
                </c:pt>
                <c:pt idx="12">
                  <c:v>0.84900000000000064</c:v>
                </c:pt>
                <c:pt idx="13">
                  <c:v>0.84900000000000064</c:v>
                </c:pt>
                <c:pt idx="14">
                  <c:v>0.84900000000000064</c:v>
                </c:pt>
                <c:pt idx="15">
                  <c:v>0.84900000000000064</c:v>
                </c:pt>
                <c:pt idx="16">
                  <c:v>0.84800000000000064</c:v>
                </c:pt>
                <c:pt idx="17">
                  <c:v>0.84600000000000064</c:v>
                </c:pt>
                <c:pt idx="18">
                  <c:v>0.84500000000000064</c:v>
                </c:pt>
                <c:pt idx="19">
                  <c:v>0.84300000000000064</c:v>
                </c:pt>
                <c:pt idx="20">
                  <c:v>0.84100000000000064</c:v>
                </c:pt>
                <c:pt idx="21">
                  <c:v>0.84000000000000064</c:v>
                </c:pt>
                <c:pt idx="22">
                  <c:v>0.83800000000000063</c:v>
                </c:pt>
                <c:pt idx="23">
                  <c:v>0.83700000000000063</c:v>
                </c:pt>
                <c:pt idx="24">
                  <c:v>0.83400000000000063</c:v>
                </c:pt>
                <c:pt idx="25">
                  <c:v>0.83300000000000063</c:v>
                </c:pt>
                <c:pt idx="26">
                  <c:v>0.83300000000000063</c:v>
                </c:pt>
                <c:pt idx="27">
                  <c:v>0.82500000000000062</c:v>
                </c:pt>
                <c:pt idx="28">
                  <c:v>0.82399999999999995</c:v>
                </c:pt>
                <c:pt idx="29">
                  <c:v>0.82099999999999995</c:v>
                </c:pt>
                <c:pt idx="30">
                  <c:v>0.81399999999999995</c:v>
                </c:pt>
                <c:pt idx="31">
                  <c:v>0.80400000000000005</c:v>
                </c:pt>
                <c:pt idx="32">
                  <c:v>0.8</c:v>
                </c:pt>
                <c:pt idx="33">
                  <c:v>0.79600000000000004</c:v>
                </c:pt>
                <c:pt idx="34">
                  <c:v>0.79</c:v>
                </c:pt>
                <c:pt idx="35">
                  <c:v>0.78300000000000003</c:v>
                </c:pt>
                <c:pt idx="36">
                  <c:v>0.77400000000000091</c:v>
                </c:pt>
                <c:pt idx="37">
                  <c:v>0.75200000000000089</c:v>
                </c:pt>
                <c:pt idx="38">
                  <c:v>0.74800000000000078</c:v>
                </c:pt>
                <c:pt idx="39">
                  <c:v>0.74400000000000077</c:v>
                </c:pt>
                <c:pt idx="40">
                  <c:v>0.72600000000000064</c:v>
                </c:pt>
                <c:pt idx="41">
                  <c:v>0.70300000000000062</c:v>
                </c:pt>
                <c:pt idx="42">
                  <c:v>0.69799999999999995</c:v>
                </c:pt>
                <c:pt idx="43">
                  <c:v>0.65600000000000103</c:v>
                </c:pt>
                <c:pt idx="44">
                  <c:v>0.6340000000000009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375296"/>
        <c:axId val="129359168"/>
        <c:axId val="0"/>
      </c:bar3DChart>
      <c:catAx>
        <c:axId val="27237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9168"/>
        <c:crosses val="autoZero"/>
        <c:auto val="1"/>
        <c:lblAlgn val="ctr"/>
        <c:lblOffset val="100"/>
        <c:noMultiLvlLbl val="0"/>
      </c:catAx>
      <c:valAx>
        <c:axId val="129359168"/>
        <c:scaling>
          <c:orientation val="minMax"/>
          <c:min val="0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72375296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81217191601053E-2"/>
          <c:y val="3.004939459315872E-2"/>
          <c:w val="0.97549671916010494"/>
          <c:h val="0.7039061574524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9.5116530914300026E-3"/>
                  <c:y val="-3.406301882078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569595318589603E-3"/>
                  <c:y val="-2.292111226953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85439297788355E-2"/>
                  <c:y val="-1.018716100868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1199414823664E-2"/>
                  <c:y val="-2.801469277387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119941482352E-2"/>
                  <c:y val="-3.310827327821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Лист1!$A$2:$A$67</c:f>
              <c:strCache>
                <c:ptCount val="66"/>
                <c:pt idx="0">
                  <c:v>Поликлиника №1</c:v>
                </c:pt>
                <c:pt idx="1">
                  <c:v>Центромед</c:v>
                </c:pt>
                <c:pt idx="2">
                  <c:v>ЯРОКБ</c:v>
                </c:pt>
                <c:pt idx="3">
                  <c:v>ЯГБ №2</c:v>
                </c:pt>
                <c:pt idx="4">
                  <c:v>ЯНЦ КМП</c:v>
                </c:pt>
                <c:pt idx="5">
                  <c:v>РБ №1-НЦМ</c:v>
                </c:pt>
                <c:pt idx="6">
                  <c:v>ЯРКБ</c:v>
                </c:pt>
                <c:pt idx="7">
                  <c:v>СПИД</c:v>
                </c:pt>
                <c:pt idx="8">
                  <c:v>ЯГБ №3</c:v>
                </c:pt>
                <c:pt idx="9">
                  <c:v>РKБ №3</c:v>
                </c:pt>
                <c:pt idx="10">
                  <c:v>Олекминская ЦРБ</c:v>
                </c:pt>
                <c:pt idx="11">
                  <c:v>Томпонская ЦРБ</c:v>
                </c:pt>
                <c:pt idx="12">
                  <c:v>СВФУ</c:v>
                </c:pt>
                <c:pt idx="13">
                  <c:v>Ленская ЦРБ</c:v>
                </c:pt>
                <c:pt idx="14">
                  <c:v>Кобяйская ЦРБ</c:v>
                </c:pt>
                <c:pt idx="15">
                  <c:v>Намская ЦРБ</c:v>
                </c:pt>
                <c:pt idx="16">
                  <c:v>Айхальская ГБ</c:v>
                </c:pt>
                <c:pt idx="17">
                  <c:v>Вилюйская ЦРБ</c:v>
                </c:pt>
                <c:pt idx="18">
                  <c:v>ЧЭБДИК</c:v>
                </c:pt>
                <c:pt idx="19">
                  <c:v>Мегино-Кангаласская ЦРБ</c:v>
                </c:pt>
                <c:pt idx="20">
                  <c:v>ДВОМЦ</c:v>
                </c:pt>
                <c:pt idx="21">
                  <c:v>Нюрбинская ЦРБ</c:v>
                </c:pt>
                <c:pt idx="22">
                  <c:v>Усть-Алданская ЦРБ</c:v>
                </c:pt>
                <c:pt idx="23">
                  <c:v>Верхневилюйская ЦРБ</c:v>
                </c:pt>
                <c:pt idx="24">
                  <c:v>Абыйская ЦРБ    </c:v>
                </c:pt>
                <c:pt idx="25">
                  <c:v>Нерюнгринская ЦРБ</c:v>
                </c:pt>
                <c:pt idx="26">
                  <c:v>МЦ г. Якутска</c:v>
                </c:pt>
                <c:pt idx="27">
                  <c:v>Алданская ЦРБ</c:v>
                </c:pt>
                <c:pt idx="28">
                  <c:v>Момская ЦРБ</c:v>
                </c:pt>
                <c:pt idx="29">
                  <c:v>Сунтарская ЦРБ</c:v>
                </c:pt>
                <c:pt idx="30">
                  <c:v>Жиганская ЦРБ</c:v>
                </c:pt>
                <c:pt idx="31">
                  <c:v>Таттинская ЦРБ</c:v>
                </c:pt>
                <c:pt idx="32">
                  <c:v>ЯРОД</c:v>
                </c:pt>
                <c:pt idx="33">
                  <c:v>Амгинская ЦРБ</c:v>
                </c:pt>
                <c:pt idx="34">
                  <c:v>Аврора</c:v>
                </c:pt>
                <c:pt idx="35">
                  <c:v>Верхоянская ЦРБ</c:v>
                </c:pt>
                <c:pt idx="36">
                  <c:v>Про Зрение</c:v>
                </c:pt>
                <c:pt idx="37">
                  <c:v>Эвено-Бытантайская ЦРБ</c:v>
                </c:pt>
                <c:pt idx="38">
                  <c:v>Хангаласская ЦРБ</c:v>
                </c:pt>
                <c:pt idx="39">
                  <c:v>Чурапчинская ЦРБ</c:v>
                </c:pt>
                <c:pt idx="40">
                  <c:v>Оленекская ЦРБ</c:v>
                </c:pt>
                <c:pt idx="41">
                  <c:v>Мирнинская ЦРБ</c:v>
                </c:pt>
                <c:pt idx="42">
                  <c:v>РРЦ ДП ОВЗ</c:v>
                </c:pt>
                <c:pt idx="43">
                  <c:v>РЦМРиСМ</c:v>
                </c:pt>
                <c:pt idx="44">
                  <c:v>Усть-Майская ЦРБ</c:v>
                </c:pt>
                <c:pt idx="45">
                  <c:v>Анабарская ЦРБ</c:v>
                </c:pt>
                <c:pt idx="46">
                  <c:v>Булунская ЦРБ</c:v>
                </c:pt>
                <c:pt idx="47">
                  <c:v>ЯРКВД</c:v>
                </c:pt>
                <c:pt idx="48">
                  <c:v>РСОЦКРИ</c:v>
                </c:pt>
                <c:pt idx="49">
                  <c:v>Аллаиховская ЦРБ</c:v>
                </c:pt>
                <c:pt idx="50">
                  <c:v>Верхнеколымская ЦРБ</c:v>
                </c:pt>
                <c:pt idx="51">
                  <c:v>Яннамед</c:v>
                </c:pt>
                <c:pt idx="52">
                  <c:v>Дом Здоровья</c:v>
                </c:pt>
                <c:pt idx="53">
                  <c:v>Беркакит</c:v>
                </c:pt>
                <c:pt idx="54">
                  <c:v>Оймяконская ЦРБ</c:v>
                </c:pt>
                <c:pt idx="55">
                  <c:v>Среднеколымская ЦРБ</c:v>
                </c:pt>
                <c:pt idx="56">
                  <c:v>Горная ЦРБ</c:v>
                </c:pt>
                <c:pt idx="57">
                  <c:v>Медлайн-К</c:v>
                </c:pt>
                <c:pt idx="58">
                  <c:v>Нижнеколымская ЦРБ</c:v>
                </c:pt>
                <c:pt idx="59">
                  <c:v>Усть-Янская ЦРБ</c:v>
                </c:pt>
                <c:pt idx="60">
                  <c:v>РРЦ Суваг</c:v>
                </c:pt>
                <c:pt idx="61">
                  <c:v>Клиника Здоровья</c:v>
                </c:pt>
                <c:pt idx="62">
                  <c:v>Глобалмед</c:v>
                </c:pt>
                <c:pt idx="63">
                  <c:v>Эмбрилайф</c:v>
                </c:pt>
                <c:pt idx="64">
                  <c:v>Санаторий Бэс Чагда</c:v>
                </c:pt>
                <c:pt idx="65">
                  <c:v>МедЭкспресс+</c:v>
                </c:pt>
              </c:strCache>
            </c:strRef>
          </c:cat>
          <c:val>
            <c:numRef>
              <c:f>Лист1!$B$2:$B$67</c:f>
              <c:numCache>
                <c:formatCode>#,##0.000</c:formatCode>
                <c:ptCount val="66"/>
                <c:pt idx="0">
                  <c:v>2.0830000000000002</c:v>
                </c:pt>
                <c:pt idx="1">
                  <c:v>1.9450000000000001</c:v>
                </c:pt>
                <c:pt idx="2">
                  <c:v>1.8220000000000001</c:v>
                </c:pt>
                <c:pt idx="3">
                  <c:v>1.4889999999999992</c:v>
                </c:pt>
                <c:pt idx="4">
                  <c:v>1.458</c:v>
                </c:pt>
                <c:pt idx="5">
                  <c:v>1.254999999999999</c:v>
                </c:pt>
                <c:pt idx="6">
                  <c:v>1.0760000000000001</c:v>
                </c:pt>
                <c:pt idx="7">
                  <c:v>1.002999999999999</c:v>
                </c:pt>
                <c:pt idx="8">
                  <c:v>0.94000000000000039</c:v>
                </c:pt>
                <c:pt idx="9">
                  <c:v>0.83400000000000041</c:v>
                </c:pt>
                <c:pt idx="10">
                  <c:v>0.76200000000000045</c:v>
                </c:pt>
                <c:pt idx="11">
                  <c:v>0.7050000000000004</c:v>
                </c:pt>
                <c:pt idx="12">
                  <c:v>0.66200000000000059</c:v>
                </c:pt>
                <c:pt idx="13">
                  <c:v>0.62000000000000044</c:v>
                </c:pt>
                <c:pt idx="14">
                  <c:v>0.61800000000000044</c:v>
                </c:pt>
                <c:pt idx="15">
                  <c:v>0.61600000000000044</c:v>
                </c:pt>
                <c:pt idx="16">
                  <c:v>0.60800000000000043</c:v>
                </c:pt>
                <c:pt idx="17">
                  <c:v>0.58499999999999996</c:v>
                </c:pt>
                <c:pt idx="18">
                  <c:v>0.58399999999999996</c:v>
                </c:pt>
                <c:pt idx="19">
                  <c:v>0.58199999999999996</c:v>
                </c:pt>
                <c:pt idx="20">
                  <c:v>0.56299999999999994</c:v>
                </c:pt>
                <c:pt idx="21">
                  <c:v>0.55600000000000005</c:v>
                </c:pt>
                <c:pt idx="22">
                  <c:v>0.55100000000000005</c:v>
                </c:pt>
                <c:pt idx="23">
                  <c:v>0.52900000000000003</c:v>
                </c:pt>
                <c:pt idx="24">
                  <c:v>0.51700000000000002</c:v>
                </c:pt>
                <c:pt idx="25">
                  <c:v>0.51500000000000001</c:v>
                </c:pt>
                <c:pt idx="26">
                  <c:v>0.50900000000000001</c:v>
                </c:pt>
                <c:pt idx="27">
                  <c:v>0.49700000000000022</c:v>
                </c:pt>
                <c:pt idx="28">
                  <c:v>0.48700000000000027</c:v>
                </c:pt>
                <c:pt idx="29">
                  <c:v>0.48700000000000027</c:v>
                </c:pt>
                <c:pt idx="30">
                  <c:v>0.4740000000000002</c:v>
                </c:pt>
                <c:pt idx="31">
                  <c:v>0.4710000000000002</c:v>
                </c:pt>
                <c:pt idx="32">
                  <c:v>0.47000000000000008</c:v>
                </c:pt>
                <c:pt idx="33">
                  <c:v>0.46300000000000002</c:v>
                </c:pt>
                <c:pt idx="34">
                  <c:v>0.46300000000000002</c:v>
                </c:pt>
                <c:pt idx="35">
                  <c:v>0.46200000000000002</c:v>
                </c:pt>
                <c:pt idx="36">
                  <c:v>0.45</c:v>
                </c:pt>
                <c:pt idx="37">
                  <c:v>0.43700000000000022</c:v>
                </c:pt>
                <c:pt idx="38">
                  <c:v>0.40200000000000002</c:v>
                </c:pt>
                <c:pt idx="39">
                  <c:v>0.38500000000000023</c:v>
                </c:pt>
                <c:pt idx="40">
                  <c:v>0.37400000000000022</c:v>
                </c:pt>
                <c:pt idx="41">
                  <c:v>0.36500000000000027</c:v>
                </c:pt>
                <c:pt idx="42">
                  <c:v>0.36300000000000027</c:v>
                </c:pt>
                <c:pt idx="43">
                  <c:v>0.3460000000000002</c:v>
                </c:pt>
                <c:pt idx="44">
                  <c:v>0.34200000000000008</c:v>
                </c:pt>
                <c:pt idx="45">
                  <c:v>0.34100000000000008</c:v>
                </c:pt>
                <c:pt idx="46">
                  <c:v>0.33600000000000035</c:v>
                </c:pt>
                <c:pt idx="47">
                  <c:v>0.28100000000000008</c:v>
                </c:pt>
                <c:pt idx="48">
                  <c:v>0.253</c:v>
                </c:pt>
                <c:pt idx="49">
                  <c:v>0.251</c:v>
                </c:pt>
                <c:pt idx="50">
                  <c:v>0.24800000000000011</c:v>
                </c:pt>
                <c:pt idx="51">
                  <c:v>0.24500000000000011</c:v>
                </c:pt>
                <c:pt idx="52">
                  <c:v>0.2410000000000001</c:v>
                </c:pt>
                <c:pt idx="53">
                  <c:v>0.22900000000000001</c:v>
                </c:pt>
                <c:pt idx="54">
                  <c:v>0.22500000000000001</c:v>
                </c:pt>
                <c:pt idx="55">
                  <c:v>0.21700000000000011</c:v>
                </c:pt>
                <c:pt idx="56">
                  <c:v>0.2110000000000001</c:v>
                </c:pt>
                <c:pt idx="57">
                  <c:v>0.19700000000000001</c:v>
                </c:pt>
                <c:pt idx="58">
                  <c:v>0.191</c:v>
                </c:pt>
                <c:pt idx="59">
                  <c:v>0.17500000000000004</c:v>
                </c:pt>
                <c:pt idx="60">
                  <c:v>0.128</c:v>
                </c:pt>
                <c:pt idx="61">
                  <c:v>9.9000000000000046E-2</c:v>
                </c:pt>
                <c:pt idx="62">
                  <c:v>9.6000000000000002E-2</c:v>
                </c:pt>
                <c:pt idx="63">
                  <c:v>7.3000000000000009E-2</c:v>
                </c:pt>
                <c:pt idx="64">
                  <c:v>6.7000000000000004E-2</c:v>
                </c:pt>
                <c:pt idx="65">
                  <c:v>6.4000000000000057E-2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555008"/>
        <c:axId val="486277696"/>
        <c:axId val="0"/>
      </c:bar3DChart>
      <c:catAx>
        <c:axId val="272555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6277696"/>
        <c:crosses val="autoZero"/>
        <c:auto val="1"/>
        <c:lblAlgn val="ctr"/>
        <c:lblOffset val="100"/>
        <c:noMultiLvlLbl val="0"/>
      </c:catAx>
      <c:valAx>
        <c:axId val="486277696"/>
        <c:scaling>
          <c:orientation val="minMax"/>
          <c:min val="0"/>
        </c:scaling>
        <c:delete val="1"/>
        <c:axPos val="l"/>
        <c:majorGridlines/>
        <c:numFmt formatCode="#,##0.000" sourceLinked="1"/>
        <c:majorTickMark val="out"/>
        <c:minorTickMark val="none"/>
        <c:tickLblPos val="nextTo"/>
        <c:crossAx val="272555008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82369137862343E-3"/>
          <c:y val="2.8446083733287164E-2"/>
          <c:w val="0.97650028798966759"/>
          <c:h val="0.86128866834690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5.5533993013036813E-3"/>
                  <c:y val="-3.649604883573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747590218251407E-3"/>
                  <c:y val="-4.562006104467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33118461965495E-3"/>
                  <c:y val="-3.649604883573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06798602607347E-2"/>
                  <c:y val="-4.562006104467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640791615643988E-3"/>
                  <c:y val="-2.73720366268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КТ</c:v>
                </c:pt>
                <c:pt idx="1">
                  <c:v>МРТ</c:v>
                </c:pt>
                <c:pt idx="2">
                  <c:v>УЗИ ССС</c:v>
                </c:pt>
                <c:pt idx="3">
                  <c:v>Эндоскопия</c:v>
                </c:pt>
                <c:pt idx="4">
                  <c:v>Школа ХНИЗ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82513</c:v>
                </c:pt>
                <c:pt idx="1">
                  <c:v>29402</c:v>
                </c:pt>
                <c:pt idx="2">
                  <c:v>114228</c:v>
                </c:pt>
                <c:pt idx="3">
                  <c:v>41920</c:v>
                </c:pt>
                <c:pt idx="4">
                  <c:v>196226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8854388820858859E-3"/>
                  <c:y val="-5.4744073253604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746715667179793E-3"/>
                  <c:y val="-5.018242636221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961187423465853E-3"/>
                  <c:y val="-3.6496048835736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40791615643988E-3"/>
                  <c:y val="-4.562042025774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747590218251407E-3"/>
                  <c:y val="-4.562042025774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КТ</c:v>
                </c:pt>
                <c:pt idx="1">
                  <c:v>МРТ</c:v>
                </c:pt>
                <c:pt idx="2">
                  <c:v>УЗИ ССС</c:v>
                </c:pt>
                <c:pt idx="3">
                  <c:v>Эндоскопия</c:v>
                </c:pt>
                <c:pt idx="4">
                  <c:v>Школа ХНИЗ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82544</c:v>
                </c:pt>
                <c:pt idx="1">
                  <c:v>29078</c:v>
                </c:pt>
                <c:pt idx="2">
                  <c:v>105682</c:v>
                </c:pt>
                <c:pt idx="3">
                  <c:v>41960</c:v>
                </c:pt>
                <c:pt idx="4">
                  <c:v>196226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0414720"/>
        <c:axId val="129332864"/>
        <c:axId val="0"/>
      </c:bar3DChart>
      <c:catAx>
        <c:axId val="28041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32864"/>
        <c:crosses val="autoZero"/>
        <c:auto val="1"/>
        <c:lblAlgn val="ctr"/>
        <c:lblOffset val="100"/>
        <c:noMultiLvlLbl val="0"/>
      </c:catAx>
      <c:valAx>
        <c:axId val="12933286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8041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456853235812677E-2"/>
          <c:y val="4.8397137359130253E-2"/>
          <c:w val="0.22818760309863917"/>
          <c:h val="0.1436593682950634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049909727842892E-2"/>
          <c:y val="4.4858693936972387E-2"/>
          <c:w val="0.95574606143349561"/>
          <c:h val="0.82390539976482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1.0623184601924743E-2"/>
                  <c:y val="-5.908512059754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69771883590092E-3"/>
                  <c:y val="-5.132378252970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999125109361324E-3"/>
                  <c:y val="-6.020832417449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776902887139236E-3"/>
                  <c:y val="-5.078739561629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МГИ</c:v>
                </c:pt>
                <c:pt idx="1">
                  <c:v>ПАИ</c:v>
                </c:pt>
                <c:pt idx="2">
                  <c:v>ПЭТ-КТ</c:v>
                </c:pt>
                <c:pt idx="3">
                  <c:v>ОФЭКТ/КТ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1600</c:v>
                </c:pt>
                <c:pt idx="1">
                  <c:v>10864</c:v>
                </c:pt>
                <c:pt idx="2">
                  <c:v>400</c:v>
                </c:pt>
                <c:pt idx="3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956255468066755E-3"/>
                  <c:y val="-5.910710180325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924429708976314E-3"/>
                  <c:y val="-5.132378252970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0000000000005E-2"/>
                  <c:y val="-5.9493394467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5.94933944675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МГИ</c:v>
                </c:pt>
                <c:pt idx="1">
                  <c:v>ПАИ</c:v>
                </c:pt>
                <c:pt idx="2">
                  <c:v>ПЭТ-КТ</c:v>
                </c:pt>
                <c:pt idx="3">
                  <c:v>ОФЭКТ/КТ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1634</c:v>
                </c:pt>
                <c:pt idx="1">
                  <c:v>10858</c:v>
                </c:pt>
                <c:pt idx="2">
                  <c:v>221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376128"/>
        <c:axId val="187425920"/>
        <c:axId val="0"/>
      </c:bar3DChart>
      <c:catAx>
        <c:axId val="27537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25920"/>
        <c:crosses val="autoZero"/>
        <c:auto val="1"/>
        <c:lblAlgn val="ctr"/>
        <c:lblOffset val="100"/>
        <c:noMultiLvlLbl val="0"/>
      </c:catAx>
      <c:valAx>
        <c:axId val="187425920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75376128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8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 w="6350"/>
          <a:bevelB w="6350"/>
        </a:sp3d>
      </c:spPr>
    </c:backWall>
    <c:plotArea>
      <c:layout>
        <c:manualLayout>
          <c:layoutTarget val="inner"/>
          <c:xMode val="edge"/>
          <c:yMode val="edge"/>
          <c:x val="0"/>
          <c:y val="4.1483653493723984E-3"/>
          <c:w val="1"/>
          <c:h val="0.775030099125948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-4.7408399603394227E-3"/>
                  <c:y val="-1.938639786932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73190311827845E-3"/>
                  <c:y val="-3.145772403897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203851188214566E-3"/>
                  <c:y val="-3.592314709397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040770237643113E-3"/>
                  <c:y val="-4.82861888192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СП</c:v>
                </c:pt>
                <c:pt idx="1">
                  <c:v>Онкология</c:v>
                </c:pt>
                <c:pt idx="2">
                  <c:v>Стентирование для больных с ИМ</c:v>
                </c:pt>
                <c:pt idx="3">
                  <c:v>Имплантация ЧАК</c:v>
                </c:pt>
                <c:pt idx="4">
                  <c:v>Эндоваскулярная деструкция </c:v>
                </c:pt>
                <c:pt idx="5">
                  <c:v>Стентирование/ эндартерэктомия</c:v>
                </c:pt>
                <c:pt idx="6">
                  <c:v>КСУ</c:v>
                </c:pt>
                <c:pt idx="7">
                  <c:v>ВМП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165126</c:v>
                </c:pt>
                <c:pt idx="1">
                  <c:v>9579</c:v>
                </c:pt>
                <c:pt idx="2">
                  <c:v>1968</c:v>
                </c:pt>
                <c:pt idx="3">
                  <c:v>254</c:v>
                </c:pt>
                <c:pt idx="4">
                  <c:v>176</c:v>
                </c:pt>
                <c:pt idx="5">
                  <c:v>376</c:v>
                </c:pt>
                <c:pt idx="6">
                  <c:v>92672</c:v>
                </c:pt>
                <c:pt idx="7">
                  <c:v>5408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по РС(Я)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35804946348414E-2"/>
                  <c:y val="-2.246964564785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73190311827845E-3"/>
                  <c:y val="-1.797584230798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6325213809000006E-3"/>
                  <c:y val="-4.041354048071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0203851188215486E-3"/>
                  <c:y val="-2.01192453413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СП</c:v>
                </c:pt>
                <c:pt idx="1">
                  <c:v>Онкология</c:v>
                </c:pt>
                <c:pt idx="2">
                  <c:v>Стентирование для больных с ИМ</c:v>
                </c:pt>
                <c:pt idx="3">
                  <c:v>Имплантация ЧАК</c:v>
                </c:pt>
                <c:pt idx="4">
                  <c:v>Эндоваскулярная деструкция </c:v>
                </c:pt>
                <c:pt idx="5">
                  <c:v>Стентирование/ эндартерэктомия</c:v>
                </c:pt>
                <c:pt idx="6">
                  <c:v>КСУ</c:v>
                </c:pt>
                <c:pt idx="7">
                  <c:v>ВМП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166612</c:v>
                </c:pt>
                <c:pt idx="1">
                  <c:v>10329</c:v>
                </c:pt>
                <c:pt idx="2">
                  <c:v>1731</c:v>
                </c:pt>
                <c:pt idx="3">
                  <c:v>256</c:v>
                </c:pt>
                <c:pt idx="4">
                  <c:v>185</c:v>
                </c:pt>
                <c:pt idx="5">
                  <c:v>213</c:v>
                </c:pt>
                <c:pt idx="6">
                  <c:v>92120</c:v>
                </c:pt>
                <c:pt idx="7">
                  <c:v>5337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0555520"/>
        <c:axId val="187427648"/>
        <c:axId val="0"/>
      </c:bar3DChart>
      <c:catAx>
        <c:axId val="280555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/>
        </c:spPr>
        <c:txPr>
          <a:bodyPr rot="0" vert="horz" anchor="ctr" anchorCtr="1"/>
          <a:lstStyle/>
          <a:p>
            <a:pPr>
              <a:defRPr sz="9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27648"/>
        <c:crosses val="autoZero"/>
        <c:auto val="0"/>
        <c:lblAlgn val="ctr"/>
        <c:lblOffset val="50"/>
        <c:noMultiLvlLbl val="0"/>
      </c:catAx>
      <c:valAx>
        <c:axId val="18742764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80555520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04274621463154E-2"/>
          <c:y val="5.4163146978514091E-2"/>
          <c:w val="0.98509586762736667"/>
          <c:h val="0.82390539976482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dLbls>
            <c:dLbl>
              <c:idx val="0"/>
              <c:layout>
                <c:manualLayout>
                  <c:x val="1.5147899454703075E-2"/>
                  <c:y val="-3.190816071338160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2 847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70737193201944E-3"/>
                  <c:y val="-1.461407339103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341474386402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Дневной стационар</c:v>
                </c:pt>
                <c:pt idx="1">
                  <c:v>Онкология</c:v>
                </c:pt>
                <c:pt idx="2">
                  <c:v>Гепатит С</c:v>
                </c:pt>
                <c:pt idx="3">
                  <c:v>ЭКО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62847</c:v>
                </c:pt>
                <c:pt idx="1">
                  <c:v>12206</c:v>
                </c:pt>
                <c:pt idx="2">
                  <c:v>2257</c:v>
                </c:pt>
                <c:pt idx="3">
                  <c:v>850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72399836664776E-2"/>
                  <c:y val="-5.845231795332247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64 851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3414743864038E-2"/>
                  <c:y val="-4.871357797010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50610578980156E-2"/>
                  <c:y val="-8.93071945942008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Дневной стационар</c:v>
                </c:pt>
                <c:pt idx="1">
                  <c:v>Онкология</c:v>
                </c:pt>
                <c:pt idx="2">
                  <c:v>Гепатит С</c:v>
                </c:pt>
                <c:pt idx="3">
                  <c:v>ЭКО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64851</c:v>
                </c:pt>
                <c:pt idx="1">
                  <c:v>14743</c:v>
                </c:pt>
                <c:pt idx="2">
                  <c:v>2253</c:v>
                </c:pt>
                <c:pt idx="3">
                  <c:v>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492480"/>
        <c:axId val="187429952"/>
        <c:axId val="0"/>
      </c:bar3DChart>
      <c:catAx>
        <c:axId val="281492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29952"/>
        <c:crosses val="autoZero"/>
        <c:auto val="1"/>
        <c:lblAlgn val="ctr"/>
        <c:lblOffset val="100"/>
        <c:noMultiLvlLbl val="0"/>
      </c:catAx>
      <c:valAx>
        <c:axId val="187429952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81492480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47910589457874E-2"/>
          <c:y val="2.7554853867063408E-2"/>
          <c:w val="0.92549670375508941"/>
          <c:h val="0.843687316775591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вызовы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270622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вызовы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252999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1500160"/>
        <c:axId val="187431104"/>
        <c:axId val="0"/>
      </c:bar3DChart>
      <c:catAx>
        <c:axId val="28150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7431104"/>
        <c:crosses val="autoZero"/>
        <c:auto val="1"/>
        <c:lblAlgn val="ctr"/>
        <c:lblOffset val="100"/>
        <c:noMultiLvlLbl val="0"/>
      </c:catAx>
      <c:valAx>
        <c:axId val="187431104"/>
        <c:scaling>
          <c:orientation val="minMax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81500160"/>
        <c:crosses val="autoZero"/>
        <c:crossBetween val="between"/>
      </c:valAx>
    </c:plotArea>
    <c:plotVisOnly val="1"/>
    <c:dispBlanksAs val="gap"/>
    <c:showDLblsOverMax val="0"/>
  </c:chart>
  <c:spPr>
    <a:solidFill>
      <a:srgbClr val="E8E8E8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041714548893609E-2"/>
          <c:y val="3.1044731301022591E-2"/>
          <c:w val="0.92191657090221113"/>
          <c:h val="0.68430078820506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РС(Я) -99,5%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</c:v>
                </c:pt>
                <c:pt idx="1">
                  <c:v>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МТР - 99,3%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450</c:v>
                </c:pt>
                <c:pt idx="1">
                  <c:v>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592320"/>
        <c:axId val="283099712"/>
      </c:barChart>
      <c:catAx>
        <c:axId val="28159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83099712"/>
        <c:crosses val="autoZero"/>
        <c:auto val="1"/>
        <c:lblAlgn val="ctr"/>
        <c:lblOffset val="100"/>
        <c:noMultiLvlLbl val="0"/>
      </c:catAx>
      <c:valAx>
        <c:axId val="283099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1592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595991754568845E-2"/>
          <c:y val="0.86294901356412901"/>
          <c:w val="0.90770952293651863"/>
          <c:h val="0.121041233728216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82904689863911E-2"/>
          <c:y val="3.1537371403073132E-2"/>
          <c:w val="0.93343419062027233"/>
          <c:h val="0.684036416781549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Якутск -99,5%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439</c:v>
                </c:pt>
                <c:pt idx="1">
                  <c:v>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ЦРБ - 99,5%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0514372163389916E-3"/>
                  <c:y val="-1.91019814676397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441</c:v>
                </c:pt>
                <c:pt idx="1">
                  <c:v>439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республиканские - 100,0%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1314</c:v>
                </c:pt>
                <c:pt idx="1">
                  <c:v>1314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частной формы - 100,0%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63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723392"/>
        <c:axId val="283101440"/>
      </c:barChart>
      <c:catAx>
        <c:axId val="28172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101440"/>
        <c:crosses val="autoZero"/>
        <c:auto val="1"/>
        <c:lblAlgn val="ctr"/>
        <c:lblOffset val="100"/>
        <c:noMultiLvlLbl val="0"/>
      </c:catAx>
      <c:valAx>
        <c:axId val="283101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81723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29518624846628E-2"/>
          <c:y val="0.84983435716770361"/>
          <c:w val="0.88912099300749281"/>
          <c:h val="0.1356099329539551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82904689863911E-2"/>
          <c:y val="2.7372684686266371E-2"/>
          <c:w val="0.93343419062027233"/>
          <c:h val="0.6795083810967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Якутск - 100,0%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422</c:v>
                </c:pt>
                <c:pt idx="1">
                  <c:v>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ЦРБ - 100,0%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25718608169446E-3"/>
                  <c:y val="-0.215909696528731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</a:t>
                    </a:r>
                    <a:r>
                      <a:rPr lang="en-US" dirty="0" smtClean="0"/>
                      <a:t>610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319</c:v>
                </c:pt>
                <c:pt idx="1">
                  <c:v>319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республиканские - 100,0%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1610</c:v>
                </c:pt>
                <c:pt idx="1">
                  <c:v>1610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частной формы - 100,0%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432</c:v>
                </c:pt>
                <c:pt idx="1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1953280"/>
        <c:axId val="283103168"/>
      </c:barChart>
      <c:catAx>
        <c:axId val="281953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103168"/>
        <c:crosses val="autoZero"/>
        <c:auto val="1"/>
        <c:lblAlgn val="ctr"/>
        <c:lblOffset val="100"/>
        <c:noMultiLvlLbl val="0"/>
      </c:catAx>
      <c:valAx>
        <c:axId val="28310316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8195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030912361370858E-2"/>
          <c:y val="0.84347879586835051"/>
          <c:w val="0.94496908763862963"/>
          <c:h val="0.1415906488482313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C0A6F-9C2C-42C9-9118-D31F348E3AC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D38B4-F5D4-4CED-B6EA-325664183977}">
      <dgm:prSet phldrT="[Текст]" custT="1"/>
      <dgm:spPr>
        <a:solidFill>
          <a:srgbClr val="2D4293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2025 год</a:t>
          </a:r>
          <a:endParaRPr lang="ru-RU" sz="2400" dirty="0"/>
        </a:p>
      </dgm:t>
    </dgm:pt>
    <dgm:pt modelId="{3F2F4587-B13A-40C4-996E-7AE52355E57E}" type="parTrans" cxnId="{3EBBED30-25BA-4C96-9C8D-E3BFF21FDE3E}">
      <dgm:prSet/>
      <dgm:spPr/>
      <dgm:t>
        <a:bodyPr/>
        <a:lstStyle/>
        <a:p>
          <a:endParaRPr lang="ru-RU"/>
        </a:p>
      </dgm:t>
    </dgm:pt>
    <dgm:pt modelId="{10345A1B-D18B-4981-86B6-315BD7B1F5E4}" type="sibTrans" cxnId="{3EBBED30-25BA-4C96-9C8D-E3BFF21FDE3E}">
      <dgm:prSet/>
      <dgm:spPr/>
      <dgm:t>
        <a:bodyPr/>
        <a:lstStyle/>
        <a:p>
          <a:endParaRPr lang="ru-RU"/>
        </a:p>
      </dgm:t>
    </dgm:pt>
    <dgm:pt modelId="{7C47C4E8-52B8-4EF2-BE12-292027CE50CB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248 963 </a:t>
          </a:r>
          <a:r>
            <a:rPr lang="ru-RU" sz="1400" b="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посещения </a:t>
          </a:r>
          <a:r>
            <a:rPr lang="ru-RU" sz="1400" b="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в рамках </a:t>
          </a:r>
          <a:r>
            <a:rPr lang="ru-RU" sz="1400" b="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ПМО</a:t>
          </a:r>
          <a:endParaRPr lang="ru-RU" sz="1400" dirty="0">
            <a:solidFill>
              <a:srgbClr val="00B050"/>
            </a:solidFill>
            <a:latin typeface="+mn-lt"/>
          </a:endParaRPr>
        </a:p>
      </dgm:t>
    </dgm:pt>
    <dgm:pt modelId="{40979EAB-CE15-44C7-A5AA-B8A85EEC0200}" type="parTrans" cxnId="{89BF3EE7-7CD3-4B84-80FB-EA4F01EE6318}">
      <dgm:prSet/>
      <dgm:spPr/>
      <dgm:t>
        <a:bodyPr/>
        <a:lstStyle/>
        <a:p>
          <a:endParaRPr lang="ru-RU"/>
        </a:p>
      </dgm:t>
    </dgm:pt>
    <dgm:pt modelId="{01826CF9-D9A8-407A-9050-D952B8484ABB}" type="sibTrans" cxnId="{89BF3EE7-7CD3-4B84-80FB-EA4F01EE6318}">
      <dgm:prSet/>
      <dgm:spPr/>
      <dgm:t>
        <a:bodyPr/>
        <a:lstStyle/>
        <a:p>
          <a:endParaRPr lang="ru-RU"/>
        </a:p>
      </dgm:t>
    </dgm:pt>
    <dgm:pt modelId="{9DDDE16A-11FB-4217-B8CC-6518FC9684EB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403 500 </a:t>
          </a:r>
          <a:r>
            <a:rPr lang="ru-RU" sz="14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для </a:t>
          </a:r>
          <a:r>
            <a:rPr lang="ru-RU" sz="140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комплексных </a:t>
          </a:r>
          <a:r>
            <a:rPr lang="ru-RU" sz="14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посещений ДОГВН</a:t>
          </a:r>
          <a:endParaRPr lang="ru-RU" sz="1400" dirty="0">
            <a:solidFill>
              <a:srgbClr val="00B050"/>
            </a:solidFill>
            <a:latin typeface="+mn-lt"/>
          </a:endParaRPr>
        </a:p>
      </dgm:t>
    </dgm:pt>
    <dgm:pt modelId="{BE8BC1AD-B3AC-446B-B403-4ADC368E2045}" type="parTrans" cxnId="{5082D91C-6246-4865-8C9E-B5270A0FDE8D}">
      <dgm:prSet/>
      <dgm:spPr/>
      <dgm:t>
        <a:bodyPr/>
        <a:lstStyle/>
        <a:p>
          <a:endParaRPr lang="ru-RU"/>
        </a:p>
      </dgm:t>
    </dgm:pt>
    <dgm:pt modelId="{7985C758-75B6-46A2-B853-9612E153AD4C}" type="sibTrans" cxnId="{5082D91C-6246-4865-8C9E-B5270A0FDE8D}">
      <dgm:prSet/>
      <dgm:spPr/>
      <dgm:t>
        <a:bodyPr/>
        <a:lstStyle/>
        <a:p>
          <a:endParaRPr lang="ru-RU"/>
        </a:p>
      </dgm:t>
    </dgm:pt>
    <dgm:pt modelId="{0DC34C36-EFB9-4F12-8124-4991BCB3C877}">
      <dgm:prSet phldrT="[Текст]" custT="1"/>
      <dgm:spPr>
        <a:solidFill>
          <a:srgbClr val="2D4293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2026 год</a:t>
          </a:r>
          <a:endParaRPr lang="ru-RU" sz="2400" dirty="0"/>
        </a:p>
      </dgm:t>
    </dgm:pt>
    <dgm:pt modelId="{6F5C5C01-8B90-4527-A38E-B7EACA1932D2}" type="parTrans" cxnId="{7FFE843F-2898-4B9E-B92F-122A57C66C3D}">
      <dgm:prSet/>
      <dgm:spPr/>
      <dgm:t>
        <a:bodyPr/>
        <a:lstStyle/>
        <a:p>
          <a:endParaRPr lang="ru-RU"/>
        </a:p>
      </dgm:t>
    </dgm:pt>
    <dgm:pt modelId="{5FD1439B-49C6-4580-B1C3-495871620B9C}" type="sibTrans" cxnId="{7FFE843F-2898-4B9E-B92F-122A57C66C3D}">
      <dgm:prSet/>
      <dgm:spPr/>
      <dgm:t>
        <a:bodyPr/>
        <a:lstStyle/>
        <a:p>
          <a:endParaRPr lang="ru-RU"/>
        </a:p>
      </dgm:t>
    </dgm:pt>
    <dgm:pt modelId="{5CAF00F5-BB1F-4753-99E0-9915CC93D8B1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200" b="1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239 327 комплексных </a:t>
          </a:r>
          <a:r>
            <a:rPr lang="ru-RU" sz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в рамках проведения </a:t>
          </a:r>
          <a:r>
            <a:rPr lang="ru-RU" sz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ПМО </a:t>
          </a:r>
          <a:r>
            <a:rPr lang="ru-RU" sz="1200" b="1" dirty="0" smtClean="0">
              <a:solidFill>
                <a:srgbClr val="00B050"/>
              </a:solidFill>
              <a:latin typeface="Montserrat Bold"/>
              <a:ea typeface="Montserrat Regular"/>
              <a:cs typeface="Montserrat Bold"/>
            </a:rPr>
            <a:t>(-</a:t>
          </a:r>
          <a:r>
            <a:rPr lang="ru-RU" sz="1200" b="1" dirty="0">
              <a:solidFill>
                <a:srgbClr val="00B050"/>
              </a:solidFill>
              <a:latin typeface="Montserrat Bold"/>
              <a:ea typeface="Montserrat Regular"/>
              <a:cs typeface="Montserrat Bold"/>
            </a:rPr>
            <a:t>2,5%)</a:t>
          </a:r>
          <a:endParaRPr lang="ru-RU" sz="1200" dirty="0">
            <a:solidFill>
              <a:srgbClr val="00B050"/>
            </a:solidFill>
          </a:endParaRPr>
        </a:p>
      </dgm:t>
    </dgm:pt>
    <dgm:pt modelId="{1C389EBE-AB56-47DA-9C7E-3B20A323B625}" type="parTrans" cxnId="{D99EE0F4-CD0D-44D5-AEA7-82231BA16E09}">
      <dgm:prSet/>
      <dgm:spPr/>
      <dgm:t>
        <a:bodyPr/>
        <a:lstStyle/>
        <a:p>
          <a:endParaRPr lang="ru-RU"/>
        </a:p>
      </dgm:t>
    </dgm:pt>
    <dgm:pt modelId="{445A3AB6-B62C-4FC3-9531-41538565519D}" type="sibTrans" cxnId="{D99EE0F4-CD0D-44D5-AEA7-82231BA16E09}">
      <dgm:prSet/>
      <dgm:spPr/>
      <dgm:t>
        <a:bodyPr/>
        <a:lstStyle/>
        <a:p>
          <a:endParaRPr lang="ru-RU"/>
        </a:p>
      </dgm:t>
    </dgm:pt>
    <dgm:pt modelId="{1485863A-03C3-4FEF-8C78-C25978C670B7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200" b="1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404 706 </a:t>
          </a:r>
          <a:r>
            <a:rPr lang="ru-RU" sz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комплексных </a:t>
          </a:r>
          <a:r>
            <a:rPr lang="ru-RU" sz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</a:t>
          </a:r>
          <a:r>
            <a:rPr lang="ru-RU" sz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ДОГВН </a:t>
          </a:r>
          <a:r>
            <a:rPr lang="ru-RU" sz="1200" b="1" dirty="0" smtClean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(+</a:t>
          </a:r>
          <a:r>
            <a:rPr lang="ru-RU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1,</a:t>
          </a:r>
          <a:r>
            <a:rPr lang="en-US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7</a:t>
          </a:r>
          <a:r>
            <a:rPr lang="ru-RU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%)</a:t>
          </a:r>
          <a:endParaRPr lang="ru-RU" sz="1200" dirty="0"/>
        </a:p>
      </dgm:t>
    </dgm:pt>
    <dgm:pt modelId="{CF723777-F983-41FE-B738-7B19DC6F16C8}" type="parTrans" cxnId="{56C940A0-8CCD-4311-8416-0C7E701D21BB}">
      <dgm:prSet/>
      <dgm:spPr/>
      <dgm:t>
        <a:bodyPr/>
        <a:lstStyle/>
        <a:p>
          <a:endParaRPr lang="ru-RU"/>
        </a:p>
      </dgm:t>
    </dgm:pt>
    <dgm:pt modelId="{C6E790D9-4AFE-472A-94F9-C97BC80E1DC1}" type="sibTrans" cxnId="{56C940A0-8CCD-4311-8416-0C7E701D21BB}">
      <dgm:prSet/>
      <dgm:spPr/>
      <dgm:t>
        <a:bodyPr/>
        <a:lstStyle/>
        <a:p>
          <a:endParaRPr lang="ru-RU"/>
        </a:p>
      </dgm:t>
    </dgm:pt>
    <dgm:pt modelId="{193902FA-7E27-4391-92E4-8E23E3153DE6}">
      <dgm:prSet custT="1"/>
      <dgm:spPr/>
      <dgm:t>
        <a:bodyPr/>
        <a:lstStyle/>
        <a:p>
          <a:pPr algn="l">
            <a:buClrTx/>
            <a:buSzTx/>
            <a:buFontTx/>
            <a:buBlip>
              <a:blip xmlns:r="http://schemas.openxmlformats.org/officeDocument/2006/relationships" r:embed="rId1"/>
            </a:buBlip>
          </a:pPr>
          <a:r>
            <a:rPr lang="ru-RU" sz="1200" b="1" dirty="0" smtClean="0">
              <a:latin typeface="Montserrat Bold" panose="00000800000000000000" charset="-52"/>
            </a:rPr>
            <a:t>134 037 </a:t>
          </a:r>
          <a:r>
            <a:rPr lang="ru-RU" sz="1200" dirty="0" smtClean="0">
              <a:latin typeface="Montserrat Bold" panose="00000800000000000000" charset="-52"/>
            </a:rPr>
            <a:t>комплексных </a:t>
          </a:r>
          <a:r>
            <a:rPr lang="ru-RU" sz="1200" dirty="0">
              <a:latin typeface="Montserrat Bold" panose="00000800000000000000" charset="-52"/>
            </a:rPr>
            <a:t>посещений для оценки репродуктивного здоровья женщин и мужчин </a:t>
          </a:r>
          <a:r>
            <a:rPr lang="ru-RU" sz="1200" b="1" dirty="0">
              <a:solidFill>
                <a:srgbClr val="B00000"/>
              </a:solidFill>
              <a:latin typeface="Montserrat Bold" panose="00000800000000000000" charset="-52"/>
            </a:rPr>
            <a:t>(+8,2%)</a:t>
          </a:r>
          <a:endParaRPr lang="ru-RU" sz="1200" b="1" dirty="0">
            <a:solidFill>
              <a:srgbClr val="B00000"/>
            </a:solidFill>
          </a:endParaRPr>
        </a:p>
      </dgm:t>
    </dgm:pt>
    <dgm:pt modelId="{CAE927C1-CC5B-4905-8397-24052A2B29CD}" type="parTrans" cxnId="{AB2E2178-1D07-4880-9639-300FC21CE4EE}">
      <dgm:prSet/>
      <dgm:spPr/>
      <dgm:t>
        <a:bodyPr/>
        <a:lstStyle/>
        <a:p>
          <a:endParaRPr lang="ru-RU"/>
        </a:p>
      </dgm:t>
    </dgm:pt>
    <dgm:pt modelId="{14B1D3B1-098E-4C96-B0A6-7FF41FE0FEDB}" type="sibTrans" cxnId="{AB2E2178-1D07-4880-9639-300FC21CE4EE}">
      <dgm:prSet/>
      <dgm:spPr/>
      <dgm:t>
        <a:bodyPr/>
        <a:lstStyle/>
        <a:p>
          <a:endParaRPr lang="ru-RU"/>
        </a:p>
      </dgm:t>
    </dgm:pt>
    <dgm:pt modelId="{474B4FBF-C2EA-42A7-A3EE-690B8E71C8C2}">
      <dgm:prSet custT="1"/>
      <dgm:spPr/>
      <dgm:t>
        <a:bodyPr/>
        <a:lstStyle/>
        <a:p>
          <a:pPr algn="l"/>
          <a:r>
            <a:rPr lang="ru-RU" sz="1200" b="1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2 408 504 </a:t>
          </a:r>
          <a:r>
            <a:rPr lang="ru-RU" sz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комплексных </a:t>
          </a:r>
          <a:r>
            <a:rPr lang="ru-RU" sz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(иные цели) </a:t>
          </a:r>
          <a:r>
            <a:rPr lang="ru-RU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(+</a:t>
          </a:r>
          <a:r>
            <a:rPr lang="en-US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1</a:t>
          </a:r>
          <a:r>
            <a:rPr lang="ru-RU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5,</a:t>
          </a:r>
          <a:r>
            <a:rPr lang="en-US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0</a:t>
          </a:r>
          <a:r>
            <a:rPr lang="ru-RU" sz="1200" b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%)</a:t>
          </a:r>
          <a:endParaRPr lang="ru-RU" sz="1200" dirty="0"/>
        </a:p>
      </dgm:t>
    </dgm:pt>
    <dgm:pt modelId="{1BB82026-7279-4E2D-BDE7-753C1754AEA1}" type="parTrans" cxnId="{7D007CF1-E440-4964-A1DC-EFD88A0B2C6B}">
      <dgm:prSet/>
      <dgm:spPr/>
      <dgm:t>
        <a:bodyPr/>
        <a:lstStyle/>
        <a:p>
          <a:endParaRPr lang="ru-RU"/>
        </a:p>
      </dgm:t>
    </dgm:pt>
    <dgm:pt modelId="{50C14380-2336-4C33-9EAA-7C86D75AC992}" type="sibTrans" cxnId="{7D007CF1-E440-4964-A1DC-EFD88A0B2C6B}">
      <dgm:prSet/>
      <dgm:spPr/>
      <dgm:t>
        <a:bodyPr/>
        <a:lstStyle/>
        <a:p>
          <a:endParaRPr lang="ru-RU"/>
        </a:p>
      </dgm:t>
    </dgm:pt>
    <dgm:pt modelId="{3EE4CCE4-C5D5-4060-A7FE-0CD56FB41F89}">
      <dgm:prSet custT="1"/>
      <dgm:spPr/>
      <dgm:t>
        <a:bodyPr/>
        <a:lstStyle/>
        <a:p>
          <a:pPr algn="l">
            <a:buClrTx/>
            <a:buSzTx/>
            <a:buFontTx/>
            <a:buBlip>
              <a:blip xmlns:r="http://schemas.openxmlformats.org/officeDocument/2006/relationships" r:embed="rId1"/>
            </a:buBlip>
          </a:pPr>
          <a:r>
            <a:rPr lang="ru-RU" sz="1400" b="1" dirty="0" smtClean="0">
              <a:solidFill>
                <a:schemeClr val="tx1"/>
              </a:solidFill>
              <a:latin typeface="+mn-lt"/>
            </a:rPr>
            <a:t>125 681 </a:t>
          </a:r>
          <a:r>
            <a:rPr lang="ru-RU" sz="1400" dirty="0" smtClean="0">
              <a:latin typeface="+mn-lt"/>
            </a:rPr>
            <a:t>диспансеризация </a:t>
          </a:r>
          <a:r>
            <a:rPr lang="ru-RU" sz="1400" dirty="0">
              <a:latin typeface="+mn-lt"/>
            </a:rPr>
            <a:t>для оценки репродуктивного здоровья женщин и </a:t>
          </a:r>
          <a:r>
            <a:rPr lang="ru-RU" sz="1400" dirty="0" smtClean="0">
              <a:latin typeface="+mn-lt"/>
            </a:rPr>
            <a:t>мужчин</a:t>
          </a:r>
          <a:endParaRPr lang="ru-RU" sz="1400" dirty="0">
            <a:latin typeface="+mn-lt"/>
          </a:endParaRPr>
        </a:p>
      </dgm:t>
    </dgm:pt>
    <dgm:pt modelId="{BAC96F00-C293-4771-8463-4AA4438E7434}" type="parTrans" cxnId="{29D68068-880E-470F-A2A0-6ECA7E8FF749}">
      <dgm:prSet/>
      <dgm:spPr/>
      <dgm:t>
        <a:bodyPr/>
        <a:lstStyle/>
        <a:p>
          <a:endParaRPr lang="ru-RU"/>
        </a:p>
      </dgm:t>
    </dgm:pt>
    <dgm:pt modelId="{D4C65A8D-6E24-4E2C-969F-CB6D04342F8A}" type="sibTrans" cxnId="{29D68068-880E-470F-A2A0-6ECA7E8FF749}">
      <dgm:prSet/>
      <dgm:spPr/>
      <dgm:t>
        <a:bodyPr/>
        <a:lstStyle/>
        <a:p>
          <a:endParaRPr lang="ru-RU"/>
        </a:p>
      </dgm:t>
    </dgm:pt>
    <dgm:pt modelId="{B361F144-BA1A-42B3-AF57-5E32757B9C12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2 124 593 </a:t>
          </a:r>
          <a:r>
            <a:rPr lang="ru-RU" sz="14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для </a:t>
          </a:r>
          <a:r>
            <a:rPr lang="ru-RU" sz="140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посещений с иными </a:t>
          </a:r>
          <a:r>
            <a:rPr lang="ru-RU" sz="14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целями</a:t>
          </a:r>
          <a:endParaRPr lang="ru-RU" sz="1400" dirty="0">
            <a:latin typeface="+mn-lt"/>
          </a:endParaRPr>
        </a:p>
      </dgm:t>
    </dgm:pt>
    <dgm:pt modelId="{68A6DC15-2DD0-44F7-A824-8AA5FA4AF324}" type="parTrans" cxnId="{31B7AB35-EF0C-4887-851F-459AE76B269C}">
      <dgm:prSet/>
      <dgm:spPr/>
      <dgm:t>
        <a:bodyPr/>
        <a:lstStyle/>
        <a:p>
          <a:endParaRPr lang="ru-RU"/>
        </a:p>
      </dgm:t>
    </dgm:pt>
    <dgm:pt modelId="{F3CF7E39-0F65-4DF7-9C78-C3701630CD6B}" type="sibTrans" cxnId="{31B7AB35-EF0C-4887-851F-459AE76B269C}">
      <dgm:prSet/>
      <dgm:spPr/>
      <dgm:t>
        <a:bodyPr/>
        <a:lstStyle/>
        <a:p>
          <a:endParaRPr lang="ru-RU"/>
        </a:p>
      </dgm:t>
    </dgm:pt>
    <dgm:pt modelId="{C15E76D0-780C-4DA5-A01E-1BBC6A6F2A2C}" type="pres">
      <dgm:prSet presAssocID="{DB7C0A6F-9C2C-42C9-9118-D31F348E3A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70D9A7-4975-4321-A02B-70DD9FBAA574}" type="pres">
      <dgm:prSet presAssocID="{32AD38B4-F5D4-4CED-B6EA-325664183977}" presName="root" presStyleCnt="0"/>
      <dgm:spPr/>
    </dgm:pt>
    <dgm:pt modelId="{A094092B-2D7F-4F2C-A00E-96D74B4DA334}" type="pres">
      <dgm:prSet presAssocID="{32AD38B4-F5D4-4CED-B6EA-325664183977}" presName="rootComposite" presStyleCnt="0"/>
      <dgm:spPr/>
    </dgm:pt>
    <dgm:pt modelId="{A09FA1DF-946D-4DAC-A19D-31B522662AC0}" type="pres">
      <dgm:prSet presAssocID="{32AD38B4-F5D4-4CED-B6EA-325664183977}" presName="rootText" presStyleLbl="node1" presStyleIdx="0" presStyleCnt="2" custScaleX="466208" custLinFactNeighborY="19698"/>
      <dgm:spPr/>
      <dgm:t>
        <a:bodyPr/>
        <a:lstStyle/>
        <a:p>
          <a:endParaRPr lang="ru-RU"/>
        </a:p>
      </dgm:t>
    </dgm:pt>
    <dgm:pt modelId="{6159C2AD-D700-43F7-96D5-A28BE1B31254}" type="pres">
      <dgm:prSet presAssocID="{32AD38B4-F5D4-4CED-B6EA-325664183977}" presName="rootConnector" presStyleLbl="node1" presStyleIdx="0" presStyleCnt="2"/>
      <dgm:spPr/>
      <dgm:t>
        <a:bodyPr/>
        <a:lstStyle/>
        <a:p>
          <a:endParaRPr lang="ru-RU"/>
        </a:p>
      </dgm:t>
    </dgm:pt>
    <dgm:pt modelId="{72B34ED7-F2BA-4958-BC9F-7E2335CAADB3}" type="pres">
      <dgm:prSet presAssocID="{32AD38B4-F5D4-4CED-B6EA-325664183977}" presName="childShape" presStyleCnt="0"/>
      <dgm:spPr/>
    </dgm:pt>
    <dgm:pt modelId="{4F0C39B1-36A0-4A1E-9756-715E3631192E}" type="pres">
      <dgm:prSet presAssocID="{40979EAB-CE15-44C7-A5AA-B8A85EEC0200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A801A34-4F29-4A48-90B7-D7A13E209D74}" type="pres">
      <dgm:prSet presAssocID="{7C47C4E8-52B8-4EF2-BE12-292027CE50CB}" presName="childText" presStyleLbl="bgAcc1" presStyleIdx="0" presStyleCnt="8" custScaleX="466208" custScaleY="8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EEAF-C1E3-4FAC-8A3C-D16CD33C0E55}" type="pres">
      <dgm:prSet presAssocID="{BE8BC1AD-B3AC-446B-B403-4ADC368E204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10515C8E-B0C1-46EB-B2A6-F740456B6C88}" type="pres">
      <dgm:prSet presAssocID="{9DDDE16A-11FB-4217-B8CC-6518FC9684EB}" presName="childText" presStyleLbl="bgAcc1" presStyleIdx="1" presStyleCnt="8" custScaleX="466208" custScaleY="7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A5210-1D55-426C-9C9B-8C152FD6D346}" type="pres">
      <dgm:prSet presAssocID="{BAC96F00-C293-4771-8463-4AA4438E7434}" presName="Name13" presStyleLbl="parChTrans1D2" presStyleIdx="2" presStyleCnt="8"/>
      <dgm:spPr/>
      <dgm:t>
        <a:bodyPr/>
        <a:lstStyle/>
        <a:p>
          <a:endParaRPr lang="ru-RU"/>
        </a:p>
      </dgm:t>
    </dgm:pt>
    <dgm:pt modelId="{83935E19-0D45-4680-A527-2EA4E8E5A5FC}" type="pres">
      <dgm:prSet presAssocID="{3EE4CCE4-C5D5-4060-A7FE-0CD56FB41F89}" presName="childText" presStyleLbl="bgAcc1" presStyleIdx="2" presStyleCnt="8" custScaleX="466208" custScaleY="7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649E-BF8F-4C7D-B672-BBF13E2587AE}" type="pres">
      <dgm:prSet presAssocID="{68A6DC15-2DD0-44F7-A824-8AA5FA4AF32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B7D2EF8B-2B37-49C8-893D-D22A1E5B61E7}" type="pres">
      <dgm:prSet presAssocID="{B361F144-BA1A-42B3-AF57-5E32757B9C12}" presName="childText" presStyleLbl="bgAcc1" presStyleIdx="3" presStyleCnt="8" custScaleX="466208" custScaleY="7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4941-A0AA-475F-96D3-F3F033D5429C}" type="pres">
      <dgm:prSet presAssocID="{0DC34C36-EFB9-4F12-8124-4991BCB3C877}" presName="root" presStyleCnt="0"/>
      <dgm:spPr/>
    </dgm:pt>
    <dgm:pt modelId="{2AB15E55-C942-43E7-BF78-53C3896FB004}" type="pres">
      <dgm:prSet presAssocID="{0DC34C36-EFB9-4F12-8124-4991BCB3C877}" presName="rootComposite" presStyleCnt="0"/>
      <dgm:spPr/>
    </dgm:pt>
    <dgm:pt modelId="{35758924-16B4-4924-B4FB-6A72C04E81BC}" type="pres">
      <dgm:prSet presAssocID="{0DC34C36-EFB9-4F12-8124-4991BCB3C877}" presName="rootText" presStyleLbl="node1" presStyleIdx="1" presStyleCnt="2" custScaleX="466208" custLinFactNeighborX="2738" custLinFactNeighborY="14814"/>
      <dgm:spPr/>
      <dgm:t>
        <a:bodyPr/>
        <a:lstStyle/>
        <a:p>
          <a:endParaRPr lang="ru-RU"/>
        </a:p>
      </dgm:t>
    </dgm:pt>
    <dgm:pt modelId="{75199590-A2A1-488F-800C-744333884E2E}" type="pres">
      <dgm:prSet presAssocID="{0DC34C36-EFB9-4F12-8124-4991BCB3C8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9E81FE09-EE5E-48CA-8AA5-C9249FB9E859}" type="pres">
      <dgm:prSet presAssocID="{0DC34C36-EFB9-4F12-8124-4991BCB3C877}" presName="childShape" presStyleCnt="0"/>
      <dgm:spPr/>
    </dgm:pt>
    <dgm:pt modelId="{5D43E64E-62D9-4F9D-AB15-050E708E33C7}" type="pres">
      <dgm:prSet presAssocID="{1C389EBE-AB56-47DA-9C7E-3B20A323B62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C957F6AB-49BF-43E4-9429-52116212ECC9}" type="pres">
      <dgm:prSet presAssocID="{5CAF00F5-BB1F-4753-99E0-9915CC93D8B1}" presName="childText" presStyleLbl="bgAcc1" presStyleIdx="4" presStyleCnt="8" custScaleX="466208" custScaleY="8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F8C07-329D-44E7-946E-99EBEBC518B1}" type="pres">
      <dgm:prSet presAssocID="{CF723777-F983-41FE-B738-7B19DC6F16C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25F4F304-5543-4219-9596-C0361A03AAD5}" type="pres">
      <dgm:prSet presAssocID="{1485863A-03C3-4FEF-8C78-C25978C670B7}" presName="childText" presStyleLbl="bgAcc1" presStyleIdx="5" presStyleCnt="8" custScaleX="466208" custScaleY="7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52E9-3E14-452A-A500-A7D93C80CD6E}" type="pres">
      <dgm:prSet presAssocID="{CAE927C1-CC5B-4905-8397-24052A2B29CD}" presName="Name13" presStyleLbl="parChTrans1D2" presStyleIdx="6" presStyleCnt="8"/>
      <dgm:spPr/>
      <dgm:t>
        <a:bodyPr/>
        <a:lstStyle/>
        <a:p>
          <a:endParaRPr lang="ru-RU"/>
        </a:p>
      </dgm:t>
    </dgm:pt>
    <dgm:pt modelId="{77F5EF5F-A850-41A3-9C45-6534C5AC9623}" type="pres">
      <dgm:prSet presAssocID="{193902FA-7E27-4391-92E4-8E23E3153DE6}" presName="childText" presStyleLbl="bgAcc1" presStyleIdx="6" presStyleCnt="8" custScaleX="466208" custScaleY="7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0FBA6-1398-438D-9A80-883CAFFB5EC2}" type="pres">
      <dgm:prSet presAssocID="{1BB82026-7279-4E2D-BDE7-753C1754AEA1}" presName="Name13" presStyleLbl="parChTrans1D2" presStyleIdx="7" presStyleCnt="8"/>
      <dgm:spPr/>
      <dgm:t>
        <a:bodyPr/>
        <a:lstStyle/>
        <a:p>
          <a:endParaRPr lang="ru-RU"/>
        </a:p>
      </dgm:t>
    </dgm:pt>
    <dgm:pt modelId="{FC324A9A-51BE-435E-B5B8-9F67C5C1022B}" type="pres">
      <dgm:prSet presAssocID="{474B4FBF-C2EA-42A7-A3EE-690B8E71C8C2}" presName="childText" presStyleLbl="bgAcc1" presStyleIdx="7" presStyleCnt="8" custScaleX="466208" custScaleY="7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12AA4-1A39-4C1C-AA08-13CF11845E2E}" type="presOf" srcId="{193902FA-7E27-4391-92E4-8E23E3153DE6}" destId="{77F5EF5F-A850-41A3-9C45-6534C5AC9623}" srcOrd="0" destOrd="0" presId="urn:microsoft.com/office/officeart/2005/8/layout/hierarchy3"/>
    <dgm:cxn modelId="{D99EE0F4-CD0D-44D5-AEA7-82231BA16E09}" srcId="{0DC34C36-EFB9-4F12-8124-4991BCB3C877}" destId="{5CAF00F5-BB1F-4753-99E0-9915CC93D8B1}" srcOrd="0" destOrd="0" parTransId="{1C389EBE-AB56-47DA-9C7E-3B20A323B625}" sibTransId="{445A3AB6-B62C-4FC3-9531-41538565519D}"/>
    <dgm:cxn modelId="{30ABCC4C-BE2A-4234-B96F-55BEFCBF01D9}" type="presOf" srcId="{1BB82026-7279-4E2D-BDE7-753C1754AEA1}" destId="{36E0FBA6-1398-438D-9A80-883CAFFB5EC2}" srcOrd="0" destOrd="0" presId="urn:microsoft.com/office/officeart/2005/8/layout/hierarchy3"/>
    <dgm:cxn modelId="{31B7AB35-EF0C-4887-851F-459AE76B269C}" srcId="{32AD38B4-F5D4-4CED-B6EA-325664183977}" destId="{B361F144-BA1A-42B3-AF57-5E32757B9C12}" srcOrd="3" destOrd="0" parTransId="{68A6DC15-2DD0-44F7-A824-8AA5FA4AF324}" sibTransId="{F3CF7E39-0F65-4DF7-9C78-C3701630CD6B}"/>
    <dgm:cxn modelId="{BFD236B6-0DE7-420A-B2CF-EC8E9B30F944}" type="presOf" srcId="{1C389EBE-AB56-47DA-9C7E-3B20A323B625}" destId="{5D43E64E-62D9-4F9D-AB15-050E708E33C7}" srcOrd="0" destOrd="0" presId="urn:microsoft.com/office/officeart/2005/8/layout/hierarchy3"/>
    <dgm:cxn modelId="{F54AAEFB-3BAC-482D-B1D8-CE8C2A20DA75}" type="presOf" srcId="{CAE927C1-CC5B-4905-8397-24052A2B29CD}" destId="{270652E9-3E14-452A-A500-A7D93C80CD6E}" srcOrd="0" destOrd="0" presId="urn:microsoft.com/office/officeart/2005/8/layout/hierarchy3"/>
    <dgm:cxn modelId="{0286C49D-F205-4C14-A054-1CA742DBD382}" type="presOf" srcId="{32AD38B4-F5D4-4CED-B6EA-325664183977}" destId="{6159C2AD-D700-43F7-96D5-A28BE1B31254}" srcOrd="1" destOrd="0" presId="urn:microsoft.com/office/officeart/2005/8/layout/hierarchy3"/>
    <dgm:cxn modelId="{9FC80F39-3E82-4D28-B7CE-264480753DF4}" type="presOf" srcId="{0DC34C36-EFB9-4F12-8124-4991BCB3C877}" destId="{75199590-A2A1-488F-800C-744333884E2E}" srcOrd="1" destOrd="0" presId="urn:microsoft.com/office/officeart/2005/8/layout/hierarchy3"/>
    <dgm:cxn modelId="{C44C36E7-28C8-46CC-A74E-41CDF0E3EFAC}" type="presOf" srcId="{B361F144-BA1A-42B3-AF57-5E32757B9C12}" destId="{B7D2EF8B-2B37-49C8-893D-D22A1E5B61E7}" srcOrd="0" destOrd="0" presId="urn:microsoft.com/office/officeart/2005/8/layout/hierarchy3"/>
    <dgm:cxn modelId="{7FFE843F-2898-4B9E-B92F-122A57C66C3D}" srcId="{DB7C0A6F-9C2C-42C9-9118-D31F348E3AC0}" destId="{0DC34C36-EFB9-4F12-8124-4991BCB3C877}" srcOrd="1" destOrd="0" parTransId="{6F5C5C01-8B90-4527-A38E-B7EACA1932D2}" sibTransId="{5FD1439B-49C6-4580-B1C3-495871620B9C}"/>
    <dgm:cxn modelId="{AB2E2178-1D07-4880-9639-300FC21CE4EE}" srcId="{0DC34C36-EFB9-4F12-8124-4991BCB3C877}" destId="{193902FA-7E27-4391-92E4-8E23E3153DE6}" srcOrd="2" destOrd="0" parTransId="{CAE927C1-CC5B-4905-8397-24052A2B29CD}" sibTransId="{14B1D3B1-098E-4C96-B0A6-7FF41FE0FEDB}"/>
    <dgm:cxn modelId="{9D1803E8-56D6-4865-A779-8ADBE430CE69}" type="presOf" srcId="{5CAF00F5-BB1F-4753-99E0-9915CC93D8B1}" destId="{C957F6AB-49BF-43E4-9429-52116212ECC9}" srcOrd="0" destOrd="0" presId="urn:microsoft.com/office/officeart/2005/8/layout/hierarchy3"/>
    <dgm:cxn modelId="{243658EF-E147-42BE-A695-8B52F92123B4}" type="presOf" srcId="{CF723777-F983-41FE-B738-7B19DC6F16C8}" destId="{D81F8C07-329D-44E7-946E-99EBEBC518B1}" srcOrd="0" destOrd="0" presId="urn:microsoft.com/office/officeart/2005/8/layout/hierarchy3"/>
    <dgm:cxn modelId="{252D50CB-C558-4081-9D89-426286231027}" type="presOf" srcId="{9DDDE16A-11FB-4217-B8CC-6518FC9684EB}" destId="{10515C8E-B0C1-46EB-B2A6-F740456B6C88}" srcOrd="0" destOrd="0" presId="urn:microsoft.com/office/officeart/2005/8/layout/hierarchy3"/>
    <dgm:cxn modelId="{2207A376-9342-4C7E-98BA-013D91874709}" type="presOf" srcId="{3EE4CCE4-C5D5-4060-A7FE-0CD56FB41F89}" destId="{83935E19-0D45-4680-A527-2EA4E8E5A5FC}" srcOrd="0" destOrd="0" presId="urn:microsoft.com/office/officeart/2005/8/layout/hierarchy3"/>
    <dgm:cxn modelId="{6D07E990-C4F5-465A-8C40-3A1CBFE4B83F}" type="presOf" srcId="{BAC96F00-C293-4771-8463-4AA4438E7434}" destId="{218A5210-1D55-426C-9C9B-8C152FD6D346}" srcOrd="0" destOrd="0" presId="urn:microsoft.com/office/officeart/2005/8/layout/hierarchy3"/>
    <dgm:cxn modelId="{29D68068-880E-470F-A2A0-6ECA7E8FF749}" srcId="{32AD38B4-F5D4-4CED-B6EA-325664183977}" destId="{3EE4CCE4-C5D5-4060-A7FE-0CD56FB41F89}" srcOrd="2" destOrd="0" parTransId="{BAC96F00-C293-4771-8463-4AA4438E7434}" sibTransId="{D4C65A8D-6E24-4E2C-969F-CB6D04342F8A}"/>
    <dgm:cxn modelId="{BED55AC8-9439-4E56-8A06-E438F1DD40A7}" type="presOf" srcId="{1485863A-03C3-4FEF-8C78-C25978C670B7}" destId="{25F4F304-5543-4219-9596-C0361A03AAD5}" srcOrd="0" destOrd="0" presId="urn:microsoft.com/office/officeart/2005/8/layout/hierarchy3"/>
    <dgm:cxn modelId="{24DA9415-4959-4954-83B2-00AE300DF878}" type="presOf" srcId="{474B4FBF-C2EA-42A7-A3EE-690B8E71C8C2}" destId="{FC324A9A-51BE-435E-B5B8-9F67C5C1022B}" srcOrd="0" destOrd="0" presId="urn:microsoft.com/office/officeart/2005/8/layout/hierarchy3"/>
    <dgm:cxn modelId="{7CFBD911-FE55-443F-A211-867BD9151798}" type="presOf" srcId="{DB7C0A6F-9C2C-42C9-9118-D31F348E3AC0}" destId="{C15E76D0-780C-4DA5-A01E-1BBC6A6F2A2C}" srcOrd="0" destOrd="0" presId="urn:microsoft.com/office/officeart/2005/8/layout/hierarchy3"/>
    <dgm:cxn modelId="{7D007CF1-E440-4964-A1DC-EFD88A0B2C6B}" srcId="{0DC34C36-EFB9-4F12-8124-4991BCB3C877}" destId="{474B4FBF-C2EA-42A7-A3EE-690B8E71C8C2}" srcOrd="3" destOrd="0" parTransId="{1BB82026-7279-4E2D-BDE7-753C1754AEA1}" sibTransId="{50C14380-2336-4C33-9EAA-7C86D75AC992}"/>
    <dgm:cxn modelId="{22E25891-518A-4A11-92D3-6F4052501B46}" type="presOf" srcId="{BE8BC1AD-B3AC-446B-B403-4ADC368E2045}" destId="{4548EEAF-C1E3-4FAC-8A3C-D16CD33C0E55}" srcOrd="0" destOrd="0" presId="urn:microsoft.com/office/officeart/2005/8/layout/hierarchy3"/>
    <dgm:cxn modelId="{BB52BDD3-8A81-449A-92C5-D4D23B077D4D}" type="presOf" srcId="{40979EAB-CE15-44C7-A5AA-B8A85EEC0200}" destId="{4F0C39B1-36A0-4A1E-9756-715E3631192E}" srcOrd="0" destOrd="0" presId="urn:microsoft.com/office/officeart/2005/8/layout/hierarchy3"/>
    <dgm:cxn modelId="{5082D91C-6246-4865-8C9E-B5270A0FDE8D}" srcId="{32AD38B4-F5D4-4CED-B6EA-325664183977}" destId="{9DDDE16A-11FB-4217-B8CC-6518FC9684EB}" srcOrd="1" destOrd="0" parTransId="{BE8BC1AD-B3AC-446B-B403-4ADC368E2045}" sibTransId="{7985C758-75B6-46A2-B853-9612E153AD4C}"/>
    <dgm:cxn modelId="{113D7D23-79ED-4B28-A39E-3F64217F85B5}" type="presOf" srcId="{7C47C4E8-52B8-4EF2-BE12-292027CE50CB}" destId="{7A801A34-4F29-4A48-90B7-D7A13E209D74}" srcOrd="0" destOrd="0" presId="urn:microsoft.com/office/officeart/2005/8/layout/hierarchy3"/>
    <dgm:cxn modelId="{200E92FF-B1AA-48F9-9C82-06DD50AC40F3}" type="presOf" srcId="{68A6DC15-2DD0-44F7-A824-8AA5FA4AF324}" destId="{992E649E-BF8F-4C7D-B672-BBF13E2587AE}" srcOrd="0" destOrd="0" presId="urn:microsoft.com/office/officeart/2005/8/layout/hierarchy3"/>
    <dgm:cxn modelId="{56C940A0-8CCD-4311-8416-0C7E701D21BB}" srcId="{0DC34C36-EFB9-4F12-8124-4991BCB3C877}" destId="{1485863A-03C3-4FEF-8C78-C25978C670B7}" srcOrd="1" destOrd="0" parTransId="{CF723777-F983-41FE-B738-7B19DC6F16C8}" sibTransId="{C6E790D9-4AFE-472A-94F9-C97BC80E1DC1}"/>
    <dgm:cxn modelId="{3EBBED30-25BA-4C96-9C8D-E3BFF21FDE3E}" srcId="{DB7C0A6F-9C2C-42C9-9118-D31F348E3AC0}" destId="{32AD38B4-F5D4-4CED-B6EA-325664183977}" srcOrd="0" destOrd="0" parTransId="{3F2F4587-B13A-40C4-996E-7AE52355E57E}" sibTransId="{10345A1B-D18B-4981-86B6-315BD7B1F5E4}"/>
    <dgm:cxn modelId="{89BF3EE7-7CD3-4B84-80FB-EA4F01EE6318}" srcId="{32AD38B4-F5D4-4CED-B6EA-325664183977}" destId="{7C47C4E8-52B8-4EF2-BE12-292027CE50CB}" srcOrd="0" destOrd="0" parTransId="{40979EAB-CE15-44C7-A5AA-B8A85EEC0200}" sibTransId="{01826CF9-D9A8-407A-9050-D952B8484ABB}"/>
    <dgm:cxn modelId="{196645EF-D305-453B-8DF7-772C5D3A99B1}" type="presOf" srcId="{32AD38B4-F5D4-4CED-B6EA-325664183977}" destId="{A09FA1DF-946D-4DAC-A19D-31B522662AC0}" srcOrd="0" destOrd="0" presId="urn:microsoft.com/office/officeart/2005/8/layout/hierarchy3"/>
    <dgm:cxn modelId="{460BCAD5-7F53-4D33-B354-3A2A965415E7}" type="presOf" srcId="{0DC34C36-EFB9-4F12-8124-4991BCB3C877}" destId="{35758924-16B4-4924-B4FB-6A72C04E81BC}" srcOrd="0" destOrd="0" presId="urn:microsoft.com/office/officeart/2005/8/layout/hierarchy3"/>
    <dgm:cxn modelId="{C535D9DD-C7C9-43CB-A137-CC2A3AF8E4D0}" type="presParOf" srcId="{C15E76D0-780C-4DA5-A01E-1BBC6A6F2A2C}" destId="{CC70D9A7-4975-4321-A02B-70DD9FBAA574}" srcOrd="0" destOrd="0" presId="urn:microsoft.com/office/officeart/2005/8/layout/hierarchy3"/>
    <dgm:cxn modelId="{AB16B4C4-4237-4D9C-82A1-2DD051106D2C}" type="presParOf" srcId="{CC70D9A7-4975-4321-A02B-70DD9FBAA574}" destId="{A094092B-2D7F-4F2C-A00E-96D74B4DA334}" srcOrd="0" destOrd="0" presId="urn:microsoft.com/office/officeart/2005/8/layout/hierarchy3"/>
    <dgm:cxn modelId="{0F09EDC3-7E79-4034-8513-A5FFC9ECB0D0}" type="presParOf" srcId="{A094092B-2D7F-4F2C-A00E-96D74B4DA334}" destId="{A09FA1DF-946D-4DAC-A19D-31B522662AC0}" srcOrd="0" destOrd="0" presId="urn:microsoft.com/office/officeart/2005/8/layout/hierarchy3"/>
    <dgm:cxn modelId="{8B39C7B4-D110-48F6-A887-691E2EA16734}" type="presParOf" srcId="{A094092B-2D7F-4F2C-A00E-96D74B4DA334}" destId="{6159C2AD-D700-43F7-96D5-A28BE1B31254}" srcOrd="1" destOrd="0" presId="urn:microsoft.com/office/officeart/2005/8/layout/hierarchy3"/>
    <dgm:cxn modelId="{F8779812-AD19-47E4-9B52-629D0D603424}" type="presParOf" srcId="{CC70D9A7-4975-4321-A02B-70DD9FBAA574}" destId="{72B34ED7-F2BA-4958-BC9F-7E2335CAADB3}" srcOrd="1" destOrd="0" presId="urn:microsoft.com/office/officeart/2005/8/layout/hierarchy3"/>
    <dgm:cxn modelId="{67E5870F-4DE5-44B2-BEAC-5CB2F64719B4}" type="presParOf" srcId="{72B34ED7-F2BA-4958-BC9F-7E2335CAADB3}" destId="{4F0C39B1-36A0-4A1E-9756-715E3631192E}" srcOrd="0" destOrd="0" presId="urn:microsoft.com/office/officeart/2005/8/layout/hierarchy3"/>
    <dgm:cxn modelId="{C7D413CF-9060-4B77-AEA4-1E7B354FF3D0}" type="presParOf" srcId="{72B34ED7-F2BA-4958-BC9F-7E2335CAADB3}" destId="{7A801A34-4F29-4A48-90B7-D7A13E209D74}" srcOrd="1" destOrd="0" presId="urn:microsoft.com/office/officeart/2005/8/layout/hierarchy3"/>
    <dgm:cxn modelId="{913945D3-A285-469C-94CB-8756875BC062}" type="presParOf" srcId="{72B34ED7-F2BA-4958-BC9F-7E2335CAADB3}" destId="{4548EEAF-C1E3-4FAC-8A3C-D16CD33C0E55}" srcOrd="2" destOrd="0" presId="urn:microsoft.com/office/officeart/2005/8/layout/hierarchy3"/>
    <dgm:cxn modelId="{0E4ED333-D672-41B0-9509-AB6883FD6CE1}" type="presParOf" srcId="{72B34ED7-F2BA-4958-BC9F-7E2335CAADB3}" destId="{10515C8E-B0C1-46EB-B2A6-F740456B6C88}" srcOrd="3" destOrd="0" presId="urn:microsoft.com/office/officeart/2005/8/layout/hierarchy3"/>
    <dgm:cxn modelId="{DE9EC367-C364-4C25-9DCF-39BBE83F1427}" type="presParOf" srcId="{72B34ED7-F2BA-4958-BC9F-7E2335CAADB3}" destId="{218A5210-1D55-426C-9C9B-8C152FD6D346}" srcOrd="4" destOrd="0" presId="urn:microsoft.com/office/officeart/2005/8/layout/hierarchy3"/>
    <dgm:cxn modelId="{73404BC3-E086-4B69-9FF3-58AE8BAFC541}" type="presParOf" srcId="{72B34ED7-F2BA-4958-BC9F-7E2335CAADB3}" destId="{83935E19-0D45-4680-A527-2EA4E8E5A5FC}" srcOrd="5" destOrd="0" presId="urn:microsoft.com/office/officeart/2005/8/layout/hierarchy3"/>
    <dgm:cxn modelId="{25FB1592-31AA-4409-882F-C9C95B0DABDA}" type="presParOf" srcId="{72B34ED7-F2BA-4958-BC9F-7E2335CAADB3}" destId="{992E649E-BF8F-4C7D-B672-BBF13E2587AE}" srcOrd="6" destOrd="0" presId="urn:microsoft.com/office/officeart/2005/8/layout/hierarchy3"/>
    <dgm:cxn modelId="{4FFE2280-9212-481E-8E86-E90B0A60921D}" type="presParOf" srcId="{72B34ED7-F2BA-4958-BC9F-7E2335CAADB3}" destId="{B7D2EF8B-2B37-49C8-893D-D22A1E5B61E7}" srcOrd="7" destOrd="0" presId="urn:microsoft.com/office/officeart/2005/8/layout/hierarchy3"/>
    <dgm:cxn modelId="{3891530A-4940-455B-A0DC-0EA1D6EB7199}" type="presParOf" srcId="{C15E76D0-780C-4DA5-A01E-1BBC6A6F2A2C}" destId="{182B4941-A0AA-475F-96D3-F3F033D5429C}" srcOrd="1" destOrd="0" presId="urn:microsoft.com/office/officeart/2005/8/layout/hierarchy3"/>
    <dgm:cxn modelId="{3978FF99-2D89-44DF-8E87-6D6C5C15B77B}" type="presParOf" srcId="{182B4941-A0AA-475F-96D3-F3F033D5429C}" destId="{2AB15E55-C942-43E7-BF78-53C3896FB004}" srcOrd="0" destOrd="0" presId="urn:microsoft.com/office/officeart/2005/8/layout/hierarchy3"/>
    <dgm:cxn modelId="{9B091E6D-E592-4FF2-897B-D07EB15202F1}" type="presParOf" srcId="{2AB15E55-C942-43E7-BF78-53C3896FB004}" destId="{35758924-16B4-4924-B4FB-6A72C04E81BC}" srcOrd="0" destOrd="0" presId="urn:microsoft.com/office/officeart/2005/8/layout/hierarchy3"/>
    <dgm:cxn modelId="{EDB0B312-F2DB-4F6D-982A-7527B7DC767B}" type="presParOf" srcId="{2AB15E55-C942-43E7-BF78-53C3896FB004}" destId="{75199590-A2A1-488F-800C-744333884E2E}" srcOrd="1" destOrd="0" presId="urn:microsoft.com/office/officeart/2005/8/layout/hierarchy3"/>
    <dgm:cxn modelId="{C7686488-7789-4A46-8E33-5A947B7CED24}" type="presParOf" srcId="{182B4941-A0AA-475F-96D3-F3F033D5429C}" destId="{9E81FE09-EE5E-48CA-8AA5-C9249FB9E859}" srcOrd="1" destOrd="0" presId="urn:microsoft.com/office/officeart/2005/8/layout/hierarchy3"/>
    <dgm:cxn modelId="{8015F059-DE8D-4081-8085-C499E55B40C3}" type="presParOf" srcId="{9E81FE09-EE5E-48CA-8AA5-C9249FB9E859}" destId="{5D43E64E-62D9-4F9D-AB15-050E708E33C7}" srcOrd="0" destOrd="0" presId="urn:microsoft.com/office/officeart/2005/8/layout/hierarchy3"/>
    <dgm:cxn modelId="{15E2B064-354E-44E3-9A05-16E81AAB3B63}" type="presParOf" srcId="{9E81FE09-EE5E-48CA-8AA5-C9249FB9E859}" destId="{C957F6AB-49BF-43E4-9429-52116212ECC9}" srcOrd="1" destOrd="0" presId="urn:microsoft.com/office/officeart/2005/8/layout/hierarchy3"/>
    <dgm:cxn modelId="{A5C7E0AB-43BC-416D-AB0D-0199AD82B2F5}" type="presParOf" srcId="{9E81FE09-EE5E-48CA-8AA5-C9249FB9E859}" destId="{D81F8C07-329D-44E7-946E-99EBEBC518B1}" srcOrd="2" destOrd="0" presId="urn:microsoft.com/office/officeart/2005/8/layout/hierarchy3"/>
    <dgm:cxn modelId="{417DD5EB-2DBF-4C17-94B3-FF3D7A7ACEDB}" type="presParOf" srcId="{9E81FE09-EE5E-48CA-8AA5-C9249FB9E859}" destId="{25F4F304-5543-4219-9596-C0361A03AAD5}" srcOrd="3" destOrd="0" presId="urn:microsoft.com/office/officeart/2005/8/layout/hierarchy3"/>
    <dgm:cxn modelId="{CC6F0D29-1178-4CD0-8DEE-C8D215D8B4F7}" type="presParOf" srcId="{9E81FE09-EE5E-48CA-8AA5-C9249FB9E859}" destId="{270652E9-3E14-452A-A500-A7D93C80CD6E}" srcOrd="4" destOrd="0" presId="urn:microsoft.com/office/officeart/2005/8/layout/hierarchy3"/>
    <dgm:cxn modelId="{EEE7AD6F-9373-421A-ADD8-61D1923DDE74}" type="presParOf" srcId="{9E81FE09-EE5E-48CA-8AA5-C9249FB9E859}" destId="{77F5EF5F-A850-41A3-9C45-6534C5AC9623}" srcOrd="5" destOrd="0" presId="urn:microsoft.com/office/officeart/2005/8/layout/hierarchy3"/>
    <dgm:cxn modelId="{5C5B3712-2723-4869-95E6-7934AA1DAD2D}" type="presParOf" srcId="{9E81FE09-EE5E-48CA-8AA5-C9249FB9E859}" destId="{36E0FBA6-1398-438D-9A80-883CAFFB5EC2}" srcOrd="6" destOrd="0" presId="urn:microsoft.com/office/officeart/2005/8/layout/hierarchy3"/>
    <dgm:cxn modelId="{6A623924-E89D-4A44-8E8E-2CF1B3A7824D}" type="presParOf" srcId="{9E81FE09-EE5E-48CA-8AA5-C9249FB9E859}" destId="{FC324A9A-51BE-435E-B5B8-9F67C5C1022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62276-4DDA-4E17-8420-2D9363716B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4420A-5091-4310-A1D7-C0AACD4FCCED}">
      <dgm:prSet phldrT="[Текст]" phldr="0" custT="1"/>
      <dgm:spPr>
        <a:solidFill>
          <a:schemeClr val="accent3">
            <a:lumMod val="20000"/>
            <a:lumOff val="80000"/>
          </a:schemeClr>
        </a:solidFill>
        <a:ln>
          <a:solidFill>
            <a:srgbClr val="2D4293"/>
          </a:solidFill>
          <a:prstDash val="solid"/>
        </a:ln>
      </dgm:spPr>
      <dgm:t>
        <a:bodyPr/>
        <a:lstStyle/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с ишемической болезнью сердца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с фибрилляцией предсердий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с хронической болезнью почек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с хроническим гастритом и язвенной болезнью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с избыточной массой тела и ожирением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по здоровому образу жизни</a:t>
          </a:r>
        </a:p>
        <a:p>
          <a:pPr algn="l"/>
          <a:r>
            <a:rPr lang="ru-RU" sz="1600" b="1" dirty="0">
              <a:solidFill>
                <a:srgbClr val="2D4293"/>
              </a:solidFill>
            </a:rPr>
            <a:t>   Школа для пациентов </a:t>
          </a:r>
          <a:r>
            <a:rPr lang="ru-RU" sz="1600" b="1" dirty="0">
              <a:solidFill>
                <a:srgbClr val="C00000"/>
              </a:solidFill>
            </a:rPr>
            <a:t>по активному долголетию</a:t>
          </a:r>
        </a:p>
      </dgm:t>
    </dgm:pt>
    <dgm:pt modelId="{B7D5FEC0-3DBF-4B6A-A3C9-3FA43EEA12DB}" type="parTrans" cxnId="{7026C007-47D3-4B18-94FB-009C205A6396}">
      <dgm:prSet/>
      <dgm:spPr/>
      <dgm:t>
        <a:bodyPr/>
        <a:lstStyle/>
        <a:p>
          <a:endParaRPr lang="ru-RU"/>
        </a:p>
      </dgm:t>
    </dgm:pt>
    <dgm:pt modelId="{80613277-7953-4CE1-B5AF-D76DC27D3D67}" type="sibTrans" cxnId="{7026C007-47D3-4B18-94FB-009C205A6396}">
      <dgm:prSet/>
      <dgm:spPr/>
      <dgm:t>
        <a:bodyPr/>
        <a:lstStyle/>
        <a:p>
          <a:endParaRPr lang="ru-RU" dirty="0"/>
        </a:p>
      </dgm:t>
    </dgm:pt>
    <dgm:pt modelId="{D9522802-57E7-48A4-8E92-105A5758C538}">
      <dgm:prSet phldrT="[Текст]" custT="1"/>
      <dgm:spPr>
        <a:solidFill>
          <a:schemeClr val="bg1"/>
        </a:solidFill>
        <a:ln>
          <a:solidFill>
            <a:srgbClr val="2D4293"/>
          </a:solidFill>
          <a:prstDash val="dash"/>
        </a:ln>
      </dgm:spPr>
      <dgm:t>
        <a:bodyPr/>
        <a:lstStyle/>
        <a:p>
          <a:r>
            <a:rPr lang="ru-RU" sz="1400" b="1" dirty="0">
              <a:solidFill>
                <a:srgbClr val="2D4293"/>
              </a:solidFill>
            </a:rPr>
            <a:t>4 занятия по 20 человек, продолжительностью  60  минут, а также оценка знаний (тестирование)</a:t>
          </a:r>
        </a:p>
      </dgm:t>
    </dgm:pt>
    <dgm:pt modelId="{EC42FC0A-11C0-4E5A-851F-9483D133F646}" type="parTrans" cxnId="{D77A89E5-8AA5-4ABB-8A48-9878456939C9}">
      <dgm:prSet/>
      <dgm:spPr/>
      <dgm:t>
        <a:bodyPr/>
        <a:lstStyle/>
        <a:p>
          <a:endParaRPr lang="ru-RU"/>
        </a:p>
      </dgm:t>
    </dgm:pt>
    <dgm:pt modelId="{BEFD3353-EFC7-4E9E-9232-3F028A4FBAB5}" type="sibTrans" cxnId="{D77A89E5-8AA5-4ABB-8A48-9878456939C9}">
      <dgm:prSet/>
      <dgm:spPr/>
      <dgm:t>
        <a:bodyPr/>
        <a:lstStyle/>
        <a:p>
          <a:endParaRPr lang="ru-RU"/>
        </a:p>
      </dgm:t>
    </dgm:pt>
    <dgm:pt modelId="{D2892FEB-3861-4B9E-A686-193BA4E176F7}" type="pres">
      <dgm:prSet presAssocID="{5D162276-4DDA-4E17-8420-2D9363716B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ED28A-250F-4F80-B167-19938190B0B5}" type="pres">
      <dgm:prSet presAssocID="{4044420A-5091-4310-A1D7-C0AACD4FCCED}" presName="node" presStyleLbl="node1" presStyleIdx="0" presStyleCnt="2" custScaleX="238724" custLinFactNeighborX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D7B63-61DC-496D-A898-8ACCA7D57E55}" type="pres">
      <dgm:prSet presAssocID="{80613277-7953-4CE1-B5AF-D76DC27D3D67}" presName="sibTrans" presStyleLbl="sibTrans2D1" presStyleIdx="0" presStyleCnt="1" custScaleY="45179"/>
      <dgm:spPr/>
      <dgm:t>
        <a:bodyPr/>
        <a:lstStyle/>
        <a:p>
          <a:endParaRPr lang="ru-RU"/>
        </a:p>
      </dgm:t>
    </dgm:pt>
    <dgm:pt modelId="{5F4092AC-BBA0-4EC2-A8DA-4423F3AEBBF1}" type="pres">
      <dgm:prSet presAssocID="{80613277-7953-4CE1-B5AF-D76DC27D3D6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7AB93C7E-633B-4A90-9FA5-7DF792C5EF7D}" type="pres">
      <dgm:prSet presAssocID="{D9522802-57E7-48A4-8E92-105A5758C53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AC84B-1B2B-4D70-B5A6-290A46FD34EB}" type="presOf" srcId="{80613277-7953-4CE1-B5AF-D76DC27D3D67}" destId="{422D7B63-61DC-496D-A898-8ACCA7D57E55}" srcOrd="0" destOrd="0" presId="urn:microsoft.com/office/officeart/2005/8/layout/process1"/>
    <dgm:cxn modelId="{A466382F-13BE-47FC-992C-2C8CF15F22AA}" type="presOf" srcId="{4044420A-5091-4310-A1D7-C0AACD4FCCED}" destId="{1D1ED28A-250F-4F80-B167-19938190B0B5}" srcOrd="0" destOrd="0" presId="urn:microsoft.com/office/officeart/2005/8/layout/process1"/>
    <dgm:cxn modelId="{6F0200F5-0B78-4FDD-B923-11ADEA4B2EA4}" type="presOf" srcId="{D9522802-57E7-48A4-8E92-105A5758C538}" destId="{7AB93C7E-633B-4A90-9FA5-7DF792C5EF7D}" srcOrd="0" destOrd="0" presId="urn:microsoft.com/office/officeart/2005/8/layout/process1"/>
    <dgm:cxn modelId="{7026C007-47D3-4B18-94FB-009C205A6396}" srcId="{5D162276-4DDA-4E17-8420-2D9363716BA6}" destId="{4044420A-5091-4310-A1D7-C0AACD4FCCED}" srcOrd="0" destOrd="0" parTransId="{B7D5FEC0-3DBF-4B6A-A3C9-3FA43EEA12DB}" sibTransId="{80613277-7953-4CE1-B5AF-D76DC27D3D67}"/>
    <dgm:cxn modelId="{D77A89E5-8AA5-4ABB-8A48-9878456939C9}" srcId="{5D162276-4DDA-4E17-8420-2D9363716BA6}" destId="{D9522802-57E7-48A4-8E92-105A5758C538}" srcOrd="1" destOrd="0" parTransId="{EC42FC0A-11C0-4E5A-851F-9483D133F646}" sibTransId="{BEFD3353-EFC7-4E9E-9232-3F028A4FBAB5}"/>
    <dgm:cxn modelId="{63818F3F-4AB3-4229-B147-776051EC92CA}" type="presOf" srcId="{80613277-7953-4CE1-B5AF-D76DC27D3D67}" destId="{5F4092AC-BBA0-4EC2-A8DA-4423F3AEBBF1}" srcOrd="1" destOrd="0" presId="urn:microsoft.com/office/officeart/2005/8/layout/process1"/>
    <dgm:cxn modelId="{10006807-2BAB-4E56-8B50-752C614B4C96}" type="presOf" srcId="{5D162276-4DDA-4E17-8420-2D9363716BA6}" destId="{D2892FEB-3861-4B9E-A686-193BA4E176F7}" srcOrd="0" destOrd="0" presId="urn:microsoft.com/office/officeart/2005/8/layout/process1"/>
    <dgm:cxn modelId="{E6330579-68E9-438D-90BB-D98C0F17304F}" type="presParOf" srcId="{D2892FEB-3861-4B9E-A686-193BA4E176F7}" destId="{1D1ED28A-250F-4F80-B167-19938190B0B5}" srcOrd="0" destOrd="0" presId="urn:microsoft.com/office/officeart/2005/8/layout/process1"/>
    <dgm:cxn modelId="{21331679-A5D8-4C51-BC83-0F78BBA50970}" type="presParOf" srcId="{D2892FEB-3861-4B9E-A686-193BA4E176F7}" destId="{422D7B63-61DC-496D-A898-8ACCA7D57E55}" srcOrd="1" destOrd="0" presId="urn:microsoft.com/office/officeart/2005/8/layout/process1"/>
    <dgm:cxn modelId="{15DAB7D7-1D56-42D9-9986-4A5B5C077BF7}" type="presParOf" srcId="{422D7B63-61DC-496D-A898-8ACCA7D57E55}" destId="{5F4092AC-BBA0-4EC2-A8DA-4423F3AEBBF1}" srcOrd="0" destOrd="0" presId="urn:microsoft.com/office/officeart/2005/8/layout/process1"/>
    <dgm:cxn modelId="{9C0F5907-BADF-4DDA-95FC-AFB23E7FEEDC}" type="presParOf" srcId="{D2892FEB-3861-4B9E-A686-193BA4E176F7}" destId="{7AB93C7E-633B-4A90-9FA5-7DF792C5EF7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C0A6F-9C2C-42C9-9118-D31F348E3AC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D38B4-F5D4-4CED-B6EA-325664183977}">
      <dgm:prSet phldrT="[Текст]" custT="1"/>
      <dgm:spPr>
        <a:solidFill>
          <a:srgbClr val="2D4293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2025 год</a:t>
          </a:r>
          <a:endParaRPr lang="ru-RU" sz="2400" dirty="0"/>
        </a:p>
      </dgm:t>
    </dgm:pt>
    <dgm:pt modelId="{3F2F4587-B13A-40C4-996E-7AE52355E57E}" type="parTrans" cxnId="{3EBBED30-25BA-4C96-9C8D-E3BFF21FDE3E}">
      <dgm:prSet/>
      <dgm:spPr/>
      <dgm:t>
        <a:bodyPr/>
        <a:lstStyle/>
        <a:p>
          <a:pPr algn="l"/>
          <a:endParaRPr lang="ru-RU"/>
        </a:p>
      </dgm:t>
    </dgm:pt>
    <dgm:pt modelId="{10345A1B-D18B-4981-86B6-315BD7B1F5E4}" type="sibTrans" cxnId="{3EBBED30-25BA-4C96-9C8D-E3BFF21FDE3E}">
      <dgm:prSet/>
      <dgm:spPr/>
      <dgm:t>
        <a:bodyPr/>
        <a:lstStyle/>
        <a:p>
          <a:pPr algn="l"/>
          <a:endParaRPr lang="ru-RU"/>
        </a:p>
      </dgm:t>
    </dgm:pt>
    <dgm:pt modelId="{7C47C4E8-52B8-4EF2-BE12-292027CE50CB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По профилю «онкология» - 12 206 случаев лечения </a:t>
          </a:r>
          <a:endParaRPr lang="ru-RU" sz="1400" dirty="0">
            <a:latin typeface="+mn-lt"/>
          </a:endParaRPr>
        </a:p>
      </dgm:t>
    </dgm:pt>
    <dgm:pt modelId="{40979EAB-CE15-44C7-A5AA-B8A85EEC0200}" type="parTrans" cxnId="{89BF3EE7-7CD3-4B84-80FB-EA4F01EE6318}">
      <dgm:prSet/>
      <dgm:spPr/>
      <dgm:t>
        <a:bodyPr/>
        <a:lstStyle/>
        <a:p>
          <a:pPr algn="l"/>
          <a:endParaRPr lang="ru-RU"/>
        </a:p>
      </dgm:t>
    </dgm:pt>
    <dgm:pt modelId="{01826CF9-D9A8-407A-9050-D952B8484ABB}" type="sibTrans" cxnId="{89BF3EE7-7CD3-4B84-80FB-EA4F01EE6318}">
      <dgm:prSet/>
      <dgm:spPr/>
      <dgm:t>
        <a:bodyPr/>
        <a:lstStyle/>
        <a:p>
          <a:pPr algn="l"/>
          <a:endParaRPr lang="ru-RU"/>
        </a:p>
      </dgm:t>
    </dgm:pt>
    <dgm:pt modelId="{9DDDE16A-11FB-4217-B8CC-6518FC9684EB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Вирусный гепатит С – по нормативу РФ – 649,  </a:t>
          </a:r>
        </a:p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rgbClr val="FF0000"/>
              </a:solidFill>
              <a:latin typeface="+mn-lt"/>
            </a:rPr>
            <a:t>по РС(Я) – 2 257 (+247% от РФ) </a:t>
          </a:r>
          <a:endParaRPr lang="ru-RU" sz="1400" dirty="0" smtClean="0">
            <a:solidFill>
              <a:srgbClr val="FF0000"/>
            </a:solidFill>
            <a:latin typeface="+mn-lt"/>
          </a:endParaRPr>
        </a:p>
      </dgm:t>
    </dgm:pt>
    <dgm:pt modelId="{BE8BC1AD-B3AC-446B-B403-4ADC368E2045}" type="parTrans" cxnId="{5082D91C-6246-4865-8C9E-B5270A0FDE8D}">
      <dgm:prSet/>
      <dgm:spPr/>
      <dgm:t>
        <a:bodyPr/>
        <a:lstStyle/>
        <a:p>
          <a:pPr algn="l"/>
          <a:endParaRPr lang="ru-RU"/>
        </a:p>
      </dgm:t>
    </dgm:pt>
    <dgm:pt modelId="{7985C758-75B6-46A2-B853-9612E153AD4C}" type="sibTrans" cxnId="{5082D91C-6246-4865-8C9E-B5270A0FDE8D}">
      <dgm:prSet/>
      <dgm:spPr/>
      <dgm:t>
        <a:bodyPr/>
        <a:lstStyle/>
        <a:p>
          <a:pPr algn="l"/>
          <a:endParaRPr lang="ru-RU"/>
        </a:p>
      </dgm:t>
    </dgm:pt>
    <dgm:pt modelId="{0DC34C36-EFB9-4F12-8124-4991BCB3C877}">
      <dgm:prSet phldrT="[Текст]" custT="1"/>
      <dgm:spPr>
        <a:solidFill>
          <a:srgbClr val="2D4293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2026 </a:t>
          </a:r>
          <a:r>
            <a:rPr lang="ru-RU" sz="2400" b="1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год</a:t>
          </a:r>
          <a:endParaRPr lang="ru-RU" sz="2400" dirty="0"/>
        </a:p>
      </dgm:t>
    </dgm:pt>
    <dgm:pt modelId="{6F5C5C01-8B90-4527-A38E-B7EACA1932D2}" type="parTrans" cxnId="{7FFE843F-2898-4B9E-B92F-122A57C66C3D}">
      <dgm:prSet/>
      <dgm:spPr/>
      <dgm:t>
        <a:bodyPr/>
        <a:lstStyle/>
        <a:p>
          <a:pPr algn="l"/>
          <a:endParaRPr lang="ru-RU"/>
        </a:p>
      </dgm:t>
    </dgm:pt>
    <dgm:pt modelId="{5FD1439B-49C6-4580-B1C3-495871620B9C}" type="sibTrans" cxnId="{7FFE843F-2898-4B9E-B92F-122A57C66C3D}">
      <dgm:prSet/>
      <dgm:spPr/>
      <dgm:t>
        <a:bodyPr/>
        <a:lstStyle/>
        <a:p>
          <a:pPr algn="l"/>
          <a:endParaRPr lang="ru-RU"/>
        </a:p>
      </dgm:t>
    </dgm:pt>
    <dgm:pt modelId="{5CAF00F5-BB1F-4753-99E0-9915CC93D8B1}">
      <dgm:prSet phldrT="[Текст]"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По профилю «онкология»  - 13 235 случаев лечения </a:t>
          </a:r>
          <a:r>
            <a:rPr lang="ru-RU" sz="1400" b="1" dirty="0" smtClean="0">
              <a:solidFill>
                <a:srgbClr val="C00000"/>
              </a:solidFill>
              <a:latin typeface="+mn-lt"/>
              <a:ea typeface="Montserrat Regular"/>
              <a:cs typeface="Montserrat Bold"/>
            </a:rPr>
            <a:t>(+8,4%)</a:t>
          </a: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  </a:t>
          </a:r>
          <a:endParaRPr lang="ru-RU" sz="1400" b="1" dirty="0">
            <a:solidFill>
              <a:srgbClr val="00B050"/>
            </a:solidFill>
            <a:latin typeface="+mn-lt"/>
          </a:endParaRPr>
        </a:p>
      </dgm:t>
    </dgm:pt>
    <dgm:pt modelId="{1C389EBE-AB56-47DA-9C7E-3B20A323B625}" type="parTrans" cxnId="{D99EE0F4-CD0D-44D5-AEA7-82231BA16E09}">
      <dgm:prSet/>
      <dgm:spPr/>
      <dgm:t>
        <a:bodyPr/>
        <a:lstStyle/>
        <a:p>
          <a:pPr algn="l"/>
          <a:endParaRPr lang="ru-RU"/>
        </a:p>
      </dgm:t>
    </dgm:pt>
    <dgm:pt modelId="{445A3AB6-B62C-4FC3-9531-41538565519D}" type="sibTrans" cxnId="{D99EE0F4-CD0D-44D5-AEA7-82231BA16E09}">
      <dgm:prSet/>
      <dgm:spPr/>
      <dgm:t>
        <a:bodyPr/>
        <a:lstStyle/>
        <a:p>
          <a:pPr algn="l"/>
          <a:endParaRPr lang="ru-RU"/>
        </a:p>
      </dgm:t>
    </dgm:pt>
    <dgm:pt modelId="{1485863A-03C3-4FEF-8C78-C25978C670B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Вирусный гепатит С – по </a:t>
          </a: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ПГГ </a:t>
          </a: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РФ – 1 185  </a:t>
          </a:r>
          <a:r>
            <a:rPr lang="ru-RU" sz="1400" b="1" dirty="0" smtClean="0">
              <a:solidFill>
                <a:srgbClr val="B00000"/>
              </a:solidFill>
              <a:latin typeface="+mn-lt"/>
              <a:ea typeface="Montserrat Regular"/>
              <a:cs typeface="Montserrat Bold"/>
            </a:rPr>
            <a:t>(+82,6%)</a:t>
          </a:r>
          <a:endParaRPr lang="ru-RU" sz="1400" b="1" dirty="0" smtClean="0">
            <a:solidFill>
              <a:srgbClr val="B00000"/>
            </a:solidFill>
            <a:latin typeface="+mn-lt"/>
          </a:endParaRPr>
        </a:p>
      </dgm:t>
    </dgm:pt>
    <dgm:pt modelId="{CF723777-F983-41FE-B738-7B19DC6F16C8}" type="parTrans" cxnId="{56C940A0-8CCD-4311-8416-0C7E701D21BB}">
      <dgm:prSet/>
      <dgm:spPr/>
      <dgm:t>
        <a:bodyPr/>
        <a:lstStyle/>
        <a:p>
          <a:pPr algn="l"/>
          <a:endParaRPr lang="ru-RU"/>
        </a:p>
      </dgm:t>
    </dgm:pt>
    <dgm:pt modelId="{C6E790D9-4AFE-472A-94F9-C97BC80E1DC1}" type="sibTrans" cxnId="{56C940A0-8CCD-4311-8416-0C7E701D21BB}">
      <dgm:prSet/>
      <dgm:spPr/>
      <dgm:t>
        <a:bodyPr/>
        <a:lstStyle/>
        <a:p>
          <a:pPr algn="l"/>
          <a:endParaRPr lang="ru-RU"/>
        </a:p>
      </dgm:t>
    </dgm:pt>
    <dgm:pt modelId="{193902FA-7E27-4391-92E4-8E23E3153DE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ЭКО по </a:t>
          </a:r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ПГГ </a:t>
          </a:r>
          <a:r>
            <a:rPr lang="ru-RU" sz="1400" b="1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РФ – 682 </a:t>
          </a:r>
          <a:r>
            <a:rPr lang="ru-RU" sz="1400" b="1" dirty="0" smtClean="0">
              <a:solidFill>
                <a:srgbClr val="C00000"/>
              </a:solidFill>
              <a:latin typeface="+mn-lt"/>
              <a:ea typeface="Montserrat Regular"/>
              <a:cs typeface="Montserrat Bold"/>
            </a:rPr>
            <a:t>(+15,1%)</a:t>
          </a:r>
          <a:endParaRPr lang="ru-RU" sz="1400" dirty="0" smtClean="0">
            <a:latin typeface="+mn-lt"/>
          </a:endParaRPr>
        </a:p>
        <a:p>
          <a:pPr algn="l">
            <a:buClrTx/>
            <a:buSzTx/>
            <a:buFontTx/>
            <a:buNone/>
          </a:pPr>
          <a:endParaRPr lang="ru-RU" sz="1400" b="1" dirty="0">
            <a:solidFill>
              <a:srgbClr val="B00000"/>
            </a:solidFill>
            <a:latin typeface="+mn-lt"/>
          </a:endParaRPr>
        </a:p>
      </dgm:t>
    </dgm:pt>
    <dgm:pt modelId="{CAE927C1-CC5B-4905-8397-24052A2B29CD}" type="parTrans" cxnId="{AB2E2178-1D07-4880-9639-300FC21CE4EE}">
      <dgm:prSet/>
      <dgm:spPr/>
      <dgm:t>
        <a:bodyPr/>
        <a:lstStyle/>
        <a:p>
          <a:pPr algn="l"/>
          <a:endParaRPr lang="ru-RU"/>
        </a:p>
      </dgm:t>
    </dgm:pt>
    <dgm:pt modelId="{14B1D3B1-098E-4C96-B0A6-7FF41FE0FEDB}" type="sibTrans" cxnId="{AB2E2178-1D07-4880-9639-300FC21CE4EE}">
      <dgm:prSet/>
      <dgm:spPr/>
      <dgm:t>
        <a:bodyPr/>
        <a:lstStyle/>
        <a:p>
          <a:pPr algn="l"/>
          <a:endParaRPr lang="ru-RU"/>
        </a:p>
      </dgm:t>
    </dgm:pt>
    <dgm:pt modelId="{3EE4CCE4-C5D5-4060-A7FE-0CD56FB41F89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ЭКО – по нормативу РФ – 601,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+mn-lt"/>
              <a:ea typeface="Montserrat Regular"/>
              <a:cs typeface="Montserrat Bold"/>
            </a:rPr>
            <a:t>по РС(Я) – 850 (+41% от РФ)</a:t>
          </a:r>
          <a:endParaRPr lang="ru-RU" sz="1400" b="1" dirty="0" smtClean="0">
            <a:solidFill>
              <a:srgbClr val="FF0000"/>
            </a:solidFill>
            <a:latin typeface="+mn-lt"/>
          </a:endParaRPr>
        </a:p>
        <a:p>
          <a:pPr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sz="1400" dirty="0">
            <a:solidFill>
              <a:srgbClr val="FF0000"/>
            </a:solidFill>
            <a:latin typeface="+mn-lt"/>
          </a:endParaRPr>
        </a:p>
      </dgm:t>
    </dgm:pt>
    <dgm:pt modelId="{BAC96F00-C293-4771-8463-4AA4438E7434}" type="parTrans" cxnId="{29D68068-880E-470F-A2A0-6ECA7E8FF749}">
      <dgm:prSet/>
      <dgm:spPr/>
      <dgm:t>
        <a:bodyPr/>
        <a:lstStyle/>
        <a:p>
          <a:pPr algn="l"/>
          <a:endParaRPr lang="ru-RU"/>
        </a:p>
      </dgm:t>
    </dgm:pt>
    <dgm:pt modelId="{D4C65A8D-6E24-4E2C-969F-CB6D04342F8A}" type="sibTrans" cxnId="{29D68068-880E-470F-A2A0-6ECA7E8FF749}">
      <dgm:prSet/>
      <dgm:spPr/>
      <dgm:t>
        <a:bodyPr/>
        <a:lstStyle/>
        <a:p>
          <a:pPr algn="l"/>
          <a:endParaRPr lang="ru-RU"/>
        </a:p>
      </dgm:t>
    </dgm:pt>
    <dgm:pt modelId="{C15E76D0-780C-4DA5-A01E-1BBC6A6F2A2C}" type="pres">
      <dgm:prSet presAssocID="{DB7C0A6F-9C2C-42C9-9118-D31F348E3A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70D9A7-4975-4321-A02B-70DD9FBAA574}" type="pres">
      <dgm:prSet presAssocID="{32AD38B4-F5D4-4CED-B6EA-325664183977}" presName="root" presStyleCnt="0"/>
      <dgm:spPr/>
    </dgm:pt>
    <dgm:pt modelId="{A094092B-2D7F-4F2C-A00E-96D74B4DA334}" type="pres">
      <dgm:prSet presAssocID="{32AD38B4-F5D4-4CED-B6EA-325664183977}" presName="rootComposite" presStyleCnt="0"/>
      <dgm:spPr/>
    </dgm:pt>
    <dgm:pt modelId="{A09FA1DF-946D-4DAC-A19D-31B522662AC0}" type="pres">
      <dgm:prSet presAssocID="{32AD38B4-F5D4-4CED-B6EA-325664183977}" presName="rootText" presStyleLbl="node1" presStyleIdx="0" presStyleCnt="2" custScaleX="466208" custLinFactY="-92614" custLinFactNeighborX="12672" custLinFactNeighborY="-100000"/>
      <dgm:spPr/>
      <dgm:t>
        <a:bodyPr/>
        <a:lstStyle/>
        <a:p>
          <a:endParaRPr lang="ru-RU"/>
        </a:p>
      </dgm:t>
    </dgm:pt>
    <dgm:pt modelId="{6159C2AD-D700-43F7-96D5-A28BE1B31254}" type="pres">
      <dgm:prSet presAssocID="{32AD38B4-F5D4-4CED-B6EA-325664183977}" presName="rootConnector" presStyleLbl="node1" presStyleIdx="0" presStyleCnt="2"/>
      <dgm:spPr/>
      <dgm:t>
        <a:bodyPr/>
        <a:lstStyle/>
        <a:p>
          <a:endParaRPr lang="ru-RU"/>
        </a:p>
      </dgm:t>
    </dgm:pt>
    <dgm:pt modelId="{72B34ED7-F2BA-4958-BC9F-7E2335CAADB3}" type="pres">
      <dgm:prSet presAssocID="{32AD38B4-F5D4-4CED-B6EA-325664183977}" presName="childShape" presStyleCnt="0"/>
      <dgm:spPr/>
    </dgm:pt>
    <dgm:pt modelId="{4F0C39B1-36A0-4A1E-9756-715E3631192E}" type="pres">
      <dgm:prSet presAssocID="{40979EAB-CE15-44C7-A5AA-B8A85EEC020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A801A34-4F29-4A48-90B7-D7A13E209D74}" type="pres">
      <dgm:prSet presAssocID="{7C47C4E8-52B8-4EF2-BE12-292027CE50CB}" presName="childText" presStyleLbl="bgAcc1" presStyleIdx="0" presStyleCnt="6" custScaleX="522087" custLinFactY="-84166" custLinFactNeighborX="-116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EEAF-C1E3-4FAC-8A3C-D16CD33C0E55}" type="pres">
      <dgm:prSet presAssocID="{BE8BC1AD-B3AC-446B-B403-4ADC368E204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0515C8E-B0C1-46EB-B2A6-F740456B6C88}" type="pres">
      <dgm:prSet presAssocID="{9DDDE16A-11FB-4217-B8CC-6518FC9684EB}" presName="childText" presStyleLbl="bgAcc1" presStyleIdx="1" presStyleCnt="6" custScaleX="522087" custLinFactY="-75718" custLinFactNeighborX="-84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A5210-1D55-426C-9C9B-8C152FD6D346}" type="pres">
      <dgm:prSet presAssocID="{BAC96F00-C293-4771-8463-4AA4438E743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3935E19-0D45-4680-A527-2EA4E8E5A5FC}" type="pres">
      <dgm:prSet presAssocID="{3EE4CCE4-C5D5-4060-A7FE-0CD56FB41F89}" presName="childText" presStyleLbl="bgAcc1" presStyleIdx="2" presStyleCnt="6" custScaleX="522087" custScaleY="134059" custLinFactY="-55442" custLinFactNeighborX="-14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4941-A0AA-475F-96D3-F3F033D5429C}" type="pres">
      <dgm:prSet presAssocID="{0DC34C36-EFB9-4F12-8124-4991BCB3C877}" presName="root" presStyleCnt="0"/>
      <dgm:spPr/>
    </dgm:pt>
    <dgm:pt modelId="{2AB15E55-C942-43E7-BF78-53C3896FB004}" type="pres">
      <dgm:prSet presAssocID="{0DC34C36-EFB9-4F12-8124-4991BCB3C877}" presName="rootComposite" presStyleCnt="0"/>
      <dgm:spPr/>
    </dgm:pt>
    <dgm:pt modelId="{35758924-16B4-4924-B4FB-6A72C04E81BC}" type="pres">
      <dgm:prSet presAssocID="{0DC34C36-EFB9-4F12-8124-4991BCB3C877}" presName="rootText" presStyleLbl="node1" presStyleIdx="1" presStyleCnt="2" custScaleX="466208" custLinFactY="-97683" custLinFactNeighborX="34299" custLinFactNeighborY="-100000"/>
      <dgm:spPr/>
      <dgm:t>
        <a:bodyPr/>
        <a:lstStyle/>
        <a:p>
          <a:endParaRPr lang="ru-RU"/>
        </a:p>
      </dgm:t>
    </dgm:pt>
    <dgm:pt modelId="{75199590-A2A1-488F-800C-744333884E2E}" type="pres">
      <dgm:prSet presAssocID="{0DC34C36-EFB9-4F12-8124-4991BCB3C8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9E81FE09-EE5E-48CA-8AA5-C9249FB9E859}" type="pres">
      <dgm:prSet presAssocID="{0DC34C36-EFB9-4F12-8124-4991BCB3C877}" presName="childShape" presStyleCnt="0"/>
      <dgm:spPr/>
    </dgm:pt>
    <dgm:pt modelId="{5D43E64E-62D9-4F9D-AB15-050E708E33C7}" type="pres">
      <dgm:prSet presAssocID="{1C389EBE-AB56-47DA-9C7E-3B20A323B62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957F6AB-49BF-43E4-9429-52116212ECC9}" type="pres">
      <dgm:prSet presAssocID="{5CAF00F5-BB1F-4753-99E0-9915CC93D8B1}" presName="childText" presStyleLbl="bgAcc1" presStyleIdx="3" presStyleCnt="6" custScaleX="522087" custLinFactY="-90924" custLinFactNeighborX="21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F8C07-329D-44E7-946E-99EBEBC518B1}" type="pres">
      <dgm:prSet presAssocID="{CF723777-F983-41FE-B738-7B19DC6F16C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5F4F304-5543-4219-9596-C0361A03AAD5}" type="pres">
      <dgm:prSet presAssocID="{1485863A-03C3-4FEF-8C78-C25978C670B7}" presName="childText" presStyleLbl="bgAcc1" presStyleIdx="4" presStyleCnt="6" custScaleX="522087" custLinFactY="-75717" custLinFactNeighborX="-10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52E9-3E14-452A-A500-A7D93C80CD6E}" type="pres">
      <dgm:prSet presAssocID="{CAE927C1-CC5B-4905-8397-24052A2B29C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7F5EF5F-A850-41A3-9C45-6534C5AC9623}" type="pres">
      <dgm:prSet presAssocID="{193902FA-7E27-4391-92E4-8E23E3153DE6}" presName="childText" presStyleLbl="bgAcc1" presStyleIdx="5" presStyleCnt="6" custScaleX="522087" custScaleY="74282" custLinFactY="-55443" custLinFactNeighborX="-42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EE0F4-CD0D-44D5-AEA7-82231BA16E09}" srcId="{0DC34C36-EFB9-4F12-8124-4991BCB3C877}" destId="{5CAF00F5-BB1F-4753-99E0-9915CC93D8B1}" srcOrd="0" destOrd="0" parTransId="{1C389EBE-AB56-47DA-9C7E-3B20A323B625}" sibTransId="{445A3AB6-B62C-4FC3-9531-41538565519D}"/>
    <dgm:cxn modelId="{C3B60D13-4256-45CC-8F9F-8A8C67AFF514}" type="presOf" srcId="{193902FA-7E27-4391-92E4-8E23E3153DE6}" destId="{77F5EF5F-A850-41A3-9C45-6534C5AC9623}" srcOrd="0" destOrd="0" presId="urn:microsoft.com/office/officeart/2005/8/layout/hierarchy3"/>
    <dgm:cxn modelId="{4392F9F8-5740-4DAD-AED7-81D4DA5A237B}" type="presOf" srcId="{1485863A-03C3-4FEF-8C78-C25978C670B7}" destId="{25F4F304-5543-4219-9596-C0361A03AAD5}" srcOrd="0" destOrd="0" presId="urn:microsoft.com/office/officeart/2005/8/layout/hierarchy3"/>
    <dgm:cxn modelId="{C6AF9C71-63C5-4573-A31C-2019635D6F0D}" type="presOf" srcId="{3EE4CCE4-C5D5-4060-A7FE-0CD56FB41F89}" destId="{83935E19-0D45-4680-A527-2EA4E8E5A5FC}" srcOrd="0" destOrd="0" presId="urn:microsoft.com/office/officeart/2005/8/layout/hierarchy3"/>
    <dgm:cxn modelId="{9E242672-2994-45BC-9CFA-A00750615C10}" type="presOf" srcId="{40979EAB-CE15-44C7-A5AA-B8A85EEC0200}" destId="{4F0C39B1-36A0-4A1E-9756-715E3631192E}" srcOrd="0" destOrd="0" presId="urn:microsoft.com/office/officeart/2005/8/layout/hierarchy3"/>
    <dgm:cxn modelId="{8BE493D8-0A76-40CC-83C8-B166E301465A}" type="presOf" srcId="{BE8BC1AD-B3AC-446B-B403-4ADC368E2045}" destId="{4548EEAF-C1E3-4FAC-8A3C-D16CD33C0E55}" srcOrd="0" destOrd="0" presId="urn:microsoft.com/office/officeart/2005/8/layout/hierarchy3"/>
    <dgm:cxn modelId="{7FFE843F-2898-4B9E-B92F-122A57C66C3D}" srcId="{DB7C0A6F-9C2C-42C9-9118-D31F348E3AC0}" destId="{0DC34C36-EFB9-4F12-8124-4991BCB3C877}" srcOrd="1" destOrd="0" parTransId="{6F5C5C01-8B90-4527-A38E-B7EACA1932D2}" sibTransId="{5FD1439B-49C6-4580-B1C3-495871620B9C}"/>
    <dgm:cxn modelId="{08FE43F6-73BC-4B9D-8B33-58CF8146AD31}" type="presOf" srcId="{32AD38B4-F5D4-4CED-B6EA-325664183977}" destId="{A09FA1DF-946D-4DAC-A19D-31B522662AC0}" srcOrd="0" destOrd="0" presId="urn:microsoft.com/office/officeart/2005/8/layout/hierarchy3"/>
    <dgm:cxn modelId="{AB2E2178-1D07-4880-9639-300FC21CE4EE}" srcId="{0DC34C36-EFB9-4F12-8124-4991BCB3C877}" destId="{193902FA-7E27-4391-92E4-8E23E3153DE6}" srcOrd="2" destOrd="0" parTransId="{CAE927C1-CC5B-4905-8397-24052A2B29CD}" sibTransId="{14B1D3B1-098E-4C96-B0A6-7FF41FE0FEDB}"/>
    <dgm:cxn modelId="{2A8E4202-F832-4286-878C-8CAF0221C9A5}" type="presOf" srcId="{0DC34C36-EFB9-4F12-8124-4991BCB3C877}" destId="{35758924-16B4-4924-B4FB-6A72C04E81BC}" srcOrd="0" destOrd="0" presId="urn:microsoft.com/office/officeart/2005/8/layout/hierarchy3"/>
    <dgm:cxn modelId="{D421AC73-08DA-4F55-B509-91B0FDEE9FE3}" type="presOf" srcId="{CAE927C1-CC5B-4905-8397-24052A2B29CD}" destId="{270652E9-3E14-452A-A500-A7D93C80CD6E}" srcOrd="0" destOrd="0" presId="urn:microsoft.com/office/officeart/2005/8/layout/hierarchy3"/>
    <dgm:cxn modelId="{DEBEB2A1-F1FF-4A65-89BF-6B2D25A58DF4}" type="presOf" srcId="{DB7C0A6F-9C2C-42C9-9118-D31F348E3AC0}" destId="{C15E76D0-780C-4DA5-A01E-1BBC6A6F2A2C}" srcOrd="0" destOrd="0" presId="urn:microsoft.com/office/officeart/2005/8/layout/hierarchy3"/>
    <dgm:cxn modelId="{29D68068-880E-470F-A2A0-6ECA7E8FF749}" srcId="{32AD38B4-F5D4-4CED-B6EA-325664183977}" destId="{3EE4CCE4-C5D5-4060-A7FE-0CD56FB41F89}" srcOrd="2" destOrd="0" parTransId="{BAC96F00-C293-4771-8463-4AA4438E7434}" sibTransId="{D4C65A8D-6E24-4E2C-969F-CB6D04342F8A}"/>
    <dgm:cxn modelId="{EA6EC185-7CF0-4784-BC9D-83674301A3A5}" type="presOf" srcId="{5CAF00F5-BB1F-4753-99E0-9915CC93D8B1}" destId="{C957F6AB-49BF-43E4-9429-52116212ECC9}" srcOrd="0" destOrd="0" presId="urn:microsoft.com/office/officeart/2005/8/layout/hierarchy3"/>
    <dgm:cxn modelId="{5082D91C-6246-4865-8C9E-B5270A0FDE8D}" srcId="{32AD38B4-F5D4-4CED-B6EA-325664183977}" destId="{9DDDE16A-11FB-4217-B8CC-6518FC9684EB}" srcOrd="1" destOrd="0" parTransId="{BE8BC1AD-B3AC-446B-B403-4ADC368E2045}" sibTransId="{7985C758-75B6-46A2-B853-9612E153AD4C}"/>
    <dgm:cxn modelId="{56C940A0-8CCD-4311-8416-0C7E701D21BB}" srcId="{0DC34C36-EFB9-4F12-8124-4991BCB3C877}" destId="{1485863A-03C3-4FEF-8C78-C25978C670B7}" srcOrd="1" destOrd="0" parTransId="{CF723777-F983-41FE-B738-7B19DC6F16C8}" sibTransId="{C6E790D9-4AFE-472A-94F9-C97BC80E1DC1}"/>
    <dgm:cxn modelId="{3EBBED30-25BA-4C96-9C8D-E3BFF21FDE3E}" srcId="{DB7C0A6F-9C2C-42C9-9118-D31F348E3AC0}" destId="{32AD38B4-F5D4-4CED-B6EA-325664183977}" srcOrd="0" destOrd="0" parTransId="{3F2F4587-B13A-40C4-996E-7AE52355E57E}" sibTransId="{10345A1B-D18B-4981-86B6-315BD7B1F5E4}"/>
    <dgm:cxn modelId="{6AF7FDFB-08E1-40D9-A09E-F8CEC1CCEC56}" type="presOf" srcId="{BAC96F00-C293-4771-8463-4AA4438E7434}" destId="{218A5210-1D55-426C-9C9B-8C152FD6D346}" srcOrd="0" destOrd="0" presId="urn:microsoft.com/office/officeart/2005/8/layout/hierarchy3"/>
    <dgm:cxn modelId="{89BF3EE7-7CD3-4B84-80FB-EA4F01EE6318}" srcId="{32AD38B4-F5D4-4CED-B6EA-325664183977}" destId="{7C47C4E8-52B8-4EF2-BE12-292027CE50CB}" srcOrd="0" destOrd="0" parTransId="{40979EAB-CE15-44C7-A5AA-B8A85EEC0200}" sibTransId="{01826CF9-D9A8-407A-9050-D952B8484ABB}"/>
    <dgm:cxn modelId="{4A5CC31A-2E9B-4E55-B191-1F59319B3666}" type="presOf" srcId="{0DC34C36-EFB9-4F12-8124-4991BCB3C877}" destId="{75199590-A2A1-488F-800C-744333884E2E}" srcOrd="1" destOrd="0" presId="urn:microsoft.com/office/officeart/2005/8/layout/hierarchy3"/>
    <dgm:cxn modelId="{7675CA0D-BB84-4298-A135-D11552C1DDFD}" type="presOf" srcId="{32AD38B4-F5D4-4CED-B6EA-325664183977}" destId="{6159C2AD-D700-43F7-96D5-A28BE1B31254}" srcOrd="1" destOrd="0" presId="urn:microsoft.com/office/officeart/2005/8/layout/hierarchy3"/>
    <dgm:cxn modelId="{837D4AC4-4124-4644-AE50-82971511E6C9}" type="presOf" srcId="{7C47C4E8-52B8-4EF2-BE12-292027CE50CB}" destId="{7A801A34-4F29-4A48-90B7-D7A13E209D74}" srcOrd="0" destOrd="0" presId="urn:microsoft.com/office/officeart/2005/8/layout/hierarchy3"/>
    <dgm:cxn modelId="{C2B104FE-5A6E-4BA5-BC6B-FF92F4509128}" type="presOf" srcId="{1C389EBE-AB56-47DA-9C7E-3B20A323B625}" destId="{5D43E64E-62D9-4F9D-AB15-050E708E33C7}" srcOrd="0" destOrd="0" presId="urn:microsoft.com/office/officeart/2005/8/layout/hierarchy3"/>
    <dgm:cxn modelId="{19DF72DA-43A3-4FF1-A846-CBE8AD75F1A1}" type="presOf" srcId="{9DDDE16A-11FB-4217-B8CC-6518FC9684EB}" destId="{10515C8E-B0C1-46EB-B2A6-F740456B6C88}" srcOrd="0" destOrd="0" presId="urn:microsoft.com/office/officeart/2005/8/layout/hierarchy3"/>
    <dgm:cxn modelId="{97A58D59-2826-4FBD-9864-1B608BB1E19C}" type="presOf" srcId="{CF723777-F983-41FE-B738-7B19DC6F16C8}" destId="{D81F8C07-329D-44E7-946E-99EBEBC518B1}" srcOrd="0" destOrd="0" presId="urn:microsoft.com/office/officeart/2005/8/layout/hierarchy3"/>
    <dgm:cxn modelId="{A4423906-BE1C-4A6F-AF0D-69114EA06348}" type="presParOf" srcId="{C15E76D0-780C-4DA5-A01E-1BBC6A6F2A2C}" destId="{CC70D9A7-4975-4321-A02B-70DD9FBAA574}" srcOrd="0" destOrd="0" presId="urn:microsoft.com/office/officeart/2005/8/layout/hierarchy3"/>
    <dgm:cxn modelId="{FFD452BB-9A8D-4AD9-B251-EEF816714845}" type="presParOf" srcId="{CC70D9A7-4975-4321-A02B-70DD9FBAA574}" destId="{A094092B-2D7F-4F2C-A00E-96D74B4DA334}" srcOrd="0" destOrd="0" presId="urn:microsoft.com/office/officeart/2005/8/layout/hierarchy3"/>
    <dgm:cxn modelId="{1DDF2109-99FA-4215-9483-C4AAAA4E8A66}" type="presParOf" srcId="{A094092B-2D7F-4F2C-A00E-96D74B4DA334}" destId="{A09FA1DF-946D-4DAC-A19D-31B522662AC0}" srcOrd="0" destOrd="0" presId="urn:microsoft.com/office/officeart/2005/8/layout/hierarchy3"/>
    <dgm:cxn modelId="{1BAE837A-F8AF-4F42-8B1C-204C791204BE}" type="presParOf" srcId="{A094092B-2D7F-4F2C-A00E-96D74B4DA334}" destId="{6159C2AD-D700-43F7-96D5-A28BE1B31254}" srcOrd="1" destOrd="0" presId="urn:microsoft.com/office/officeart/2005/8/layout/hierarchy3"/>
    <dgm:cxn modelId="{C2BE551B-688E-46F6-B1A7-FE51912A3813}" type="presParOf" srcId="{CC70D9A7-4975-4321-A02B-70DD9FBAA574}" destId="{72B34ED7-F2BA-4958-BC9F-7E2335CAADB3}" srcOrd="1" destOrd="0" presId="urn:microsoft.com/office/officeart/2005/8/layout/hierarchy3"/>
    <dgm:cxn modelId="{25762333-2D4C-475B-B213-F2A08D2AB372}" type="presParOf" srcId="{72B34ED7-F2BA-4958-BC9F-7E2335CAADB3}" destId="{4F0C39B1-36A0-4A1E-9756-715E3631192E}" srcOrd="0" destOrd="0" presId="urn:microsoft.com/office/officeart/2005/8/layout/hierarchy3"/>
    <dgm:cxn modelId="{EEFAA354-FAAF-40D9-B43F-3556DAF6429F}" type="presParOf" srcId="{72B34ED7-F2BA-4958-BC9F-7E2335CAADB3}" destId="{7A801A34-4F29-4A48-90B7-D7A13E209D74}" srcOrd="1" destOrd="0" presId="urn:microsoft.com/office/officeart/2005/8/layout/hierarchy3"/>
    <dgm:cxn modelId="{B1A4D27B-89DA-432A-A5B4-9926A30EE05D}" type="presParOf" srcId="{72B34ED7-F2BA-4958-BC9F-7E2335CAADB3}" destId="{4548EEAF-C1E3-4FAC-8A3C-D16CD33C0E55}" srcOrd="2" destOrd="0" presId="urn:microsoft.com/office/officeart/2005/8/layout/hierarchy3"/>
    <dgm:cxn modelId="{65C333E5-342C-4F7E-A897-237F329D3632}" type="presParOf" srcId="{72B34ED7-F2BA-4958-BC9F-7E2335CAADB3}" destId="{10515C8E-B0C1-46EB-B2A6-F740456B6C88}" srcOrd="3" destOrd="0" presId="urn:microsoft.com/office/officeart/2005/8/layout/hierarchy3"/>
    <dgm:cxn modelId="{950A5EF4-5E2C-489F-AB04-45BAA4B62344}" type="presParOf" srcId="{72B34ED7-F2BA-4958-BC9F-7E2335CAADB3}" destId="{218A5210-1D55-426C-9C9B-8C152FD6D346}" srcOrd="4" destOrd="0" presId="urn:microsoft.com/office/officeart/2005/8/layout/hierarchy3"/>
    <dgm:cxn modelId="{FDC00A82-4B39-4E25-B1D6-34F94AAD7F54}" type="presParOf" srcId="{72B34ED7-F2BA-4958-BC9F-7E2335CAADB3}" destId="{83935E19-0D45-4680-A527-2EA4E8E5A5FC}" srcOrd="5" destOrd="0" presId="urn:microsoft.com/office/officeart/2005/8/layout/hierarchy3"/>
    <dgm:cxn modelId="{0973A48C-81F0-47B4-8E2F-81C8E28D5747}" type="presParOf" srcId="{C15E76D0-780C-4DA5-A01E-1BBC6A6F2A2C}" destId="{182B4941-A0AA-475F-96D3-F3F033D5429C}" srcOrd="1" destOrd="0" presId="urn:microsoft.com/office/officeart/2005/8/layout/hierarchy3"/>
    <dgm:cxn modelId="{916A2B94-556B-48F4-9909-CD49D32F4E86}" type="presParOf" srcId="{182B4941-A0AA-475F-96D3-F3F033D5429C}" destId="{2AB15E55-C942-43E7-BF78-53C3896FB004}" srcOrd="0" destOrd="0" presId="urn:microsoft.com/office/officeart/2005/8/layout/hierarchy3"/>
    <dgm:cxn modelId="{06D6DA15-8F95-4F5D-9C05-CED3B4E90FD6}" type="presParOf" srcId="{2AB15E55-C942-43E7-BF78-53C3896FB004}" destId="{35758924-16B4-4924-B4FB-6A72C04E81BC}" srcOrd="0" destOrd="0" presId="urn:microsoft.com/office/officeart/2005/8/layout/hierarchy3"/>
    <dgm:cxn modelId="{9B2732CF-70D8-4A96-8B5B-CE1B3A6AA5B9}" type="presParOf" srcId="{2AB15E55-C942-43E7-BF78-53C3896FB004}" destId="{75199590-A2A1-488F-800C-744333884E2E}" srcOrd="1" destOrd="0" presId="urn:microsoft.com/office/officeart/2005/8/layout/hierarchy3"/>
    <dgm:cxn modelId="{77567899-E439-4C50-BDAF-922C99C4E90C}" type="presParOf" srcId="{182B4941-A0AA-475F-96D3-F3F033D5429C}" destId="{9E81FE09-EE5E-48CA-8AA5-C9249FB9E859}" srcOrd="1" destOrd="0" presId="urn:microsoft.com/office/officeart/2005/8/layout/hierarchy3"/>
    <dgm:cxn modelId="{9BD66707-A292-4F6D-975C-5323F1C8BDCC}" type="presParOf" srcId="{9E81FE09-EE5E-48CA-8AA5-C9249FB9E859}" destId="{5D43E64E-62D9-4F9D-AB15-050E708E33C7}" srcOrd="0" destOrd="0" presId="urn:microsoft.com/office/officeart/2005/8/layout/hierarchy3"/>
    <dgm:cxn modelId="{46A400F8-48CA-4049-A062-A64DD790899C}" type="presParOf" srcId="{9E81FE09-EE5E-48CA-8AA5-C9249FB9E859}" destId="{C957F6AB-49BF-43E4-9429-52116212ECC9}" srcOrd="1" destOrd="0" presId="urn:microsoft.com/office/officeart/2005/8/layout/hierarchy3"/>
    <dgm:cxn modelId="{2AF2FAD9-46D3-4DE5-AF0D-5378C19DF395}" type="presParOf" srcId="{9E81FE09-EE5E-48CA-8AA5-C9249FB9E859}" destId="{D81F8C07-329D-44E7-946E-99EBEBC518B1}" srcOrd="2" destOrd="0" presId="urn:microsoft.com/office/officeart/2005/8/layout/hierarchy3"/>
    <dgm:cxn modelId="{7DE03A93-69E3-4DD0-89BC-B669B4517FFD}" type="presParOf" srcId="{9E81FE09-EE5E-48CA-8AA5-C9249FB9E859}" destId="{25F4F304-5543-4219-9596-C0361A03AAD5}" srcOrd="3" destOrd="0" presId="urn:microsoft.com/office/officeart/2005/8/layout/hierarchy3"/>
    <dgm:cxn modelId="{BA3C9C39-EB30-4246-AB81-56F86BEBD233}" type="presParOf" srcId="{9E81FE09-EE5E-48CA-8AA5-C9249FB9E859}" destId="{270652E9-3E14-452A-A500-A7D93C80CD6E}" srcOrd="4" destOrd="0" presId="urn:microsoft.com/office/officeart/2005/8/layout/hierarchy3"/>
    <dgm:cxn modelId="{C743E7B9-F232-47EC-8741-315DDFE590FF}" type="presParOf" srcId="{9E81FE09-EE5E-48CA-8AA5-C9249FB9E859}" destId="{77F5EF5F-A850-41A3-9C45-6534C5AC962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3918F-79BE-4E2D-AE61-7FAB0871E4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0F3A3-D0FE-49A4-B836-E82C4D2896A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Фотодинамическая терапия: при раке мочевого пузыря, при раке пищевода и кардии; Трансуретральная резекция с фотодинамической терапией при раке мочевого пузыря  </a:t>
          </a:r>
        </a:p>
      </dgm:t>
    </dgm:pt>
    <dgm:pt modelId="{04DECA1D-FBF8-4902-A217-7E61F36128BE}" type="parTrans" cxnId="{51704F4B-EB3F-414D-B995-CC24C6C2AEF9}">
      <dgm:prSet/>
      <dgm:spPr/>
      <dgm:t>
        <a:bodyPr/>
        <a:lstStyle/>
        <a:p>
          <a:endParaRPr lang="ru-RU"/>
        </a:p>
      </dgm:t>
    </dgm:pt>
    <dgm:pt modelId="{45640B27-E448-40B8-B0FC-860329A1F9DB}" type="sibTrans" cxnId="{51704F4B-EB3F-414D-B995-CC24C6C2AEF9}">
      <dgm:prSet/>
      <dgm:spPr/>
      <dgm:t>
        <a:bodyPr/>
        <a:lstStyle/>
        <a:p>
          <a:endParaRPr lang="ru-RU"/>
        </a:p>
      </dgm:t>
    </dgm:pt>
    <dgm:pt modelId="{A7AF14D0-2C2B-4E18-A4A2-4C54C95E9C6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Чрескожный энергетический нейролизис чревного сплетения под рентгентелевизионным контролем                         </a:t>
          </a:r>
        </a:p>
      </dgm:t>
    </dgm:pt>
    <dgm:pt modelId="{F796F701-06B5-454A-A628-CBFF8431F1E5}" type="parTrans" cxnId="{5FC6A870-68C9-4412-83DA-FC5D275D0E30}">
      <dgm:prSet/>
      <dgm:spPr/>
      <dgm:t>
        <a:bodyPr/>
        <a:lstStyle/>
        <a:p>
          <a:endParaRPr lang="ru-RU"/>
        </a:p>
      </dgm:t>
    </dgm:pt>
    <dgm:pt modelId="{15E630D9-2BED-42B9-9328-003084A4A937}" type="sibTrans" cxnId="{5FC6A870-68C9-4412-83DA-FC5D275D0E30}">
      <dgm:prSet/>
      <dgm:spPr/>
      <dgm:t>
        <a:bodyPr/>
        <a:lstStyle/>
        <a:p>
          <a:endParaRPr lang="ru-RU"/>
        </a:p>
      </dgm:t>
    </dgm:pt>
    <dgm:pt modelId="{AD085143-0747-468F-A3B7-78A6832859E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Склеропластика с использованием трансплантата из полотна офтальмологического трикотажного полиэфирного с полимерным покрытием, содержащим биоактивное вещество </a:t>
          </a:r>
        </a:p>
      </dgm:t>
    </dgm:pt>
    <dgm:pt modelId="{DD2B6219-EEB5-49C1-966F-A66BD596EE1A}" type="parTrans" cxnId="{495DA367-0443-474D-9A48-D0A7963E14DA}">
      <dgm:prSet/>
      <dgm:spPr/>
      <dgm:t>
        <a:bodyPr/>
        <a:lstStyle/>
        <a:p>
          <a:endParaRPr lang="ru-RU"/>
        </a:p>
      </dgm:t>
    </dgm:pt>
    <dgm:pt modelId="{AF5A82FF-9D4F-4ABD-BA56-38BE55DF4474}" type="sibTrans" cxnId="{495DA367-0443-474D-9A48-D0A7963E14DA}">
      <dgm:prSet/>
      <dgm:spPr/>
      <dgm:t>
        <a:bodyPr/>
        <a:lstStyle/>
        <a:p>
          <a:endParaRPr lang="ru-RU"/>
        </a:p>
      </dgm:t>
    </dgm:pt>
    <dgm:pt modelId="{E2017A53-94AC-4022-BE24-AC57F0E2EE2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Аутопластика свободным лоскутом конъюнктивы;                                                                                                                  Лазерная коагуляция глазного дна в навигационном режиме с мультимодальной визуализацией</a:t>
          </a:r>
        </a:p>
      </dgm:t>
    </dgm:pt>
    <dgm:pt modelId="{3621F841-3F7F-42BB-A3C2-8CCF6487B9BC}" type="parTrans" cxnId="{ABEBCDF4-B79F-477E-A95C-9B1DA7BB2DF6}">
      <dgm:prSet/>
      <dgm:spPr/>
      <dgm:t>
        <a:bodyPr/>
        <a:lstStyle/>
        <a:p>
          <a:endParaRPr lang="ru-RU"/>
        </a:p>
      </dgm:t>
    </dgm:pt>
    <dgm:pt modelId="{1B3DEAF5-D288-4565-B4A6-A8371A25F9E7}" type="sibTrans" cxnId="{ABEBCDF4-B79F-477E-A95C-9B1DA7BB2DF6}">
      <dgm:prSet/>
      <dgm:spPr/>
      <dgm:t>
        <a:bodyPr/>
        <a:lstStyle/>
        <a:p>
          <a:endParaRPr lang="ru-RU"/>
        </a:p>
      </dgm:t>
    </dgm:pt>
    <dgm:pt modelId="{495FF0FA-4BA5-438E-96BC-61B52894EC2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Лапароскопическая продольная резекция желудка; Лапароскопическое билиопанкреатическое шунтирование; Лапароскопическое гастрошунтирование</a:t>
          </a:r>
        </a:p>
      </dgm:t>
    </dgm:pt>
    <dgm:pt modelId="{C48BEDE1-96E9-4780-BB39-2AA87EF64926}" type="parTrans" cxnId="{839E0AAA-CDED-489D-9A1E-2F1AAAE38D08}">
      <dgm:prSet/>
      <dgm:spPr/>
      <dgm:t>
        <a:bodyPr/>
        <a:lstStyle/>
        <a:p>
          <a:endParaRPr lang="ru-RU"/>
        </a:p>
      </dgm:t>
    </dgm:pt>
    <dgm:pt modelId="{04517AB6-22A5-4D20-9624-D725C6D74F29}" type="sibTrans" cxnId="{839E0AAA-CDED-489D-9A1E-2F1AAAE38D08}">
      <dgm:prSet/>
      <dgm:spPr/>
      <dgm:t>
        <a:bodyPr/>
        <a:lstStyle/>
        <a:p>
          <a:endParaRPr lang="ru-RU"/>
        </a:p>
      </dgm:t>
    </dgm:pt>
    <dgm:pt modelId="{EF78267A-7C39-4C27-AF96-4DC2A6E4B62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Замена ранее имплантированного однокамерного (двух и трех камерного) кардиовертера-дефибриллятора</a:t>
          </a:r>
        </a:p>
      </dgm:t>
    </dgm:pt>
    <dgm:pt modelId="{4092851E-979E-48D4-8C14-7F0B4A3B39AE}" type="parTrans" cxnId="{C101B0EE-CC17-48D5-8D92-056D8EB820DA}">
      <dgm:prSet/>
      <dgm:spPr/>
      <dgm:t>
        <a:bodyPr/>
        <a:lstStyle/>
        <a:p>
          <a:endParaRPr lang="ru-RU"/>
        </a:p>
      </dgm:t>
    </dgm:pt>
    <dgm:pt modelId="{5819D009-AE1A-4C7F-A57A-2AA8C34DC914}" type="sibTrans" cxnId="{C101B0EE-CC17-48D5-8D92-056D8EB820DA}">
      <dgm:prSet/>
      <dgm:spPr/>
      <dgm:t>
        <a:bodyPr/>
        <a:lstStyle/>
        <a:p>
          <a:endParaRPr lang="ru-RU"/>
        </a:p>
      </dgm:t>
    </dgm:pt>
    <dgm:pt modelId="{1A6A72DE-7D43-4641-B819-CD1B8CFDDA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/>
            <a:t>Радиочастотная абляция проводящих путей и аритмогенных зон сердца, эндоваскулярным доступом с использованием навигационной системы картирования сердца</a:t>
          </a:r>
        </a:p>
      </dgm:t>
    </dgm:pt>
    <dgm:pt modelId="{020D9312-7FC9-4047-9377-00CCE2769753}" type="parTrans" cxnId="{F9493E0B-003D-41F8-85F5-E0D6D94B0B83}">
      <dgm:prSet/>
      <dgm:spPr/>
      <dgm:t>
        <a:bodyPr/>
        <a:lstStyle/>
        <a:p>
          <a:endParaRPr lang="ru-RU"/>
        </a:p>
      </dgm:t>
    </dgm:pt>
    <dgm:pt modelId="{EFAD188D-964E-4EEA-8F6C-D0BD415CA09F}" type="sibTrans" cxnId="{F9493E0B-003D-41F8-85F5-E0D6D94B0B83}">
      <dgm:prSet/>
      <dgm:spPr/>
      <dgm:t>
        <a:bodyPr/>
        <a:lstStyle/>
        <a:p>
          <a:endParaRPr lang="ru-RU"/>
        </a:p>
      </dgm:t>
    </dgm:pt>
    <dgm:pt modelId="{83DDE2CF-1E53-4700-9B39-4B641D06AC94}" type="pres">
      <dgm:prSet presAssocID="{0D73918F-79BE-4E2D-AE61-7FAB0871E4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03FAED-E4E3-435F-B14B-33040597F29B}" type="pres">
      <dgm:prSet presAssocID="{0D73918F-79BE-4E2D-AE61-7FAB0871E4B4}" presName="Name1" presStyleCnt="0"/>
      <dgm:spPr/>
    </dgm:pt>
    <dgm:pt modelId="{D15D1E15-F2BD-4C84-B1B2-3A91C1E87AE2}" type="pres">
      <dgm:prSet presAssocID="{0D73918F-79BE-4E2D-AE61-7FAB0871E4B4}" presName="cycle" presStyleCnt="0"/>
      <dgm:spPr/>
    </dgm:pt>
    <dgm:pt modelId="{85CBA32B-F4DF-4EE2-86BE-605909B24F8A}" type="pres">
      <dgm:prSet presAssocID="{0D73918F-79BE-4E2D-AE61-7FAB0871E4B4}" presName="srcNode" presStyleLbl="node1" presStyleIdx="0" presStyleCnt="7"/>
      <dgm:spPr/>
    </dgm:pt>
    <dgm:pt modelId="{14AD6A94-D6E2-4FE1-BB25-A50E4A795514}" type="pres">
      <dgm:prSet presAssocID="{0D73918F-79BE-4E2D-AE61-7FAB0871E4B4}" presName="conn" presStyleLbl="parChTrans1D2" presStyleIdx="0" presStyleCnt="1"/>
      <dgm:spPr/>
      <dgm:t>
        <a:bodyPr/>
        <a:lstStyle/>
        <a:p>
          <a:endParaRPr lang="ru-RU"/>
        </a:p>
      </dgm:t>
    </dgm:pt>
    <dgm:pt modelId="{7752A880-1DFB-4328-8EA7-CC097BBC2B85}" type="pres">
      <dgm:prSet presAssocID="{0D73918F-79BE-4E2D-AE61-7FAB0871E4B4}" presName="extraNode" presStyleLbl="node1" presStyleIdx="0" presStyleCnt="7"/>
      <dgm:spPr/>
    </dgm:pt>
    <dgm:pt modelId="{5100906B-BB4F-4342-A593-CFC26B0A01C7}" type="pres">
      <dgm:prSet presAssocID="{0D73918F-79BE-4E2D-AE61-7FAB0871E4B4}" presName="dstNode" presStyleLbl="node1" presStyleIdx="0" presStyleCnt="7"/>
      <dgm:spPr/>
    </dgm:pt>
    <dgm:pt modelId="{EAF0BB4C-9EFD-42B3-AC98-D39998083B7C}" type="pres">
      <dgm:prSet presAssocID="{B1E0F3A3-D0FE-49A4-B836-E82C4D2896A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6CA3C-AA45-4F02-9FBA-4D337A2F6C0E}" type="pres">
      <dgm:prSet presAssocID="{B1E0F3A3-D0FE-49A4-B836-E82C4D2896A9}" presName="accent_1" presStyleCnt="0"/>
      <dgm:spPr/>
    </dgm:pt>
    <dgm:pt modelId="{1C90AD38-728D-4869-95CB-7CCD546B1508}" type="pres">
      <dgm:prSet presAssocID="{B1E0F3A3-D0FE-49A4-B836-E82C4D2896A9}" presName="accentRepeatNode" presStyleLbl="solidFgAcc1" presStyleIdx="0" presStyleCnt="7"/>
      <dgm:spPr>
        <a:solidFill>
          <a:srgbClr val="59B27C"/>
        </a:solidFill>
        <a:ln>
          <a:solidFill>
            <a:srgbClr val="59B27C"/>
          </a:solidFill>
        </a:ln>
      </dgm:spPr>
    </dgm:pt>
    <dgm:pt modelId="{4D5C1BBC-D2FF-4108-BE5C-1FFF7C3FE0C4}" type="pres">
      <dgm:prSet presAssocID="{A7AF14D0-2C2B-4E18-A4A2-4C54C95E9C6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E97E-746C-4BB8-B4E8-168652D3B16A}" type="pres">
      <dgm:prSet presAssocID="{A7AF14D0-2C2B-4E18-A4A2-4C54C95E9C62}" presName="accent_2" presStyleCnt="0"/>
      <dgm:spPr/>
    </dgm:pt>
    <dgm:pt modelId="{23AE41F5-3215-4411-A95A-B83C207DE7D8}" type="pres">
      <dgm:prSet presAssocID="{A7AF14D0-2C2B-4E18-A4A2-4C54C95E9C62}" presName="accentRepeatNode" presStyleLbl="solidFgAcc1" presStyleIdx="1" presStyleCnt="7"/>
      <dgm:spPr>
        <a:solidFill>
          <a:srgbClr val="59B27C"/>
        </a:solidFill>
        <a:ln>
          <a:solidFill>
            <a:srgbClr val="59B27C"/>
          </a:solidFill>
        </a:ln>
      </dgm:spPr>
    </dgm:pt>
    <dgm:pt modelId="{82D16DBE-94CE-42D0-9542-7E78690A3F5D}" type="pres">
      <dgm:prSet presAssocID="{AD085143-0747-468F-A3B7-78A6832859E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82550-2F86-45AE-B9E2-21F000CDCC1B}" type="pres">
      <dgm:prSet presAssocID="{AD085143-0747-468F-A3B7-78A6832859E8}" presName="accent_3" presStyleCnt="0"/>
      <dgm:spPr/>
    </dgm:pt>
    <dgm:pt modelId="{29A1FD62-E118-4D6F-B7AA-5A21B25CD16A}" type="pres">
      <dgm:prSet presAssocID="{AD085143-0747-468F-A3B7-78A6832859E8}" presName="accentRepeatNode" presStyleLbl="solidFgAcc1" presStyleIdx="2" presStyleCnt="7"/>
      <dgm:spPr>
        <a:solidFill>
          <a:srgbClr val="59B27C"/>
        </a:solidFill>
        <a:ln>
          <a:solidFill>
            <a:srgbClr val="59B27C"/>
          </a:solidFill>
        </a:ln>
      </dgm:spPr>
    </dgm:pt>
    <dgm:pt modelId="{71A9F2B4-56B0-4616-95FB-DC411CCB46BF}" type="pres">
      <dgm:prSet presAssocID="{E2017A53-94AC-4022-BE24-AC57F0E2EE2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A3B33-40AE-44D2-BD14-ED412AB30778}" type="pres">
      <dgm:prSet presAssocID="{E2017A53-94AC-4022-BE24-AC57F0E2EE28}" presName="accent_4" presStyleCnt="0"/>
      <dgm:spPr/>
    </dgm:pt>
    <dgm:pt modelId="{CA96216A-6B5D-49B9-9019-C2C80D8139F1}" type="pres">
      <dgm:prSet presAssocID="{E2017A53-94AC-4022-BE24-AC57F0E2EE28}" presName="accentRepeatNode" presStyleLbl="solidFgAcc1" presStyleIdx="3" presStyleCnt="7"/>
      <dgm:spPr>
        <a:solidFill>
          <a:srgbClr val="59B27C"/>
        </a:solidFill>
        <a:ln>
          <a:solidFill>
            <a:srgbClr val="59B27C"/>
          </a:solidFill>
        </a:ln>
      </dgm:spPr>
    </dgm:pt>
    <dgm:pt modelId="{810275B4-BB69-44FC-BE9F-56C6D206662B}" type="pres">
      <dgm:prSet presAssocID="{EF78267A-7C39-4C27-AF96-4DC2A6E4B62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C32A-00E1-4EA6-8FAF-2F0BAF6A5B31}" type="pres">
      <dgm:prSet presAssocID="{EF78267A-7C39-4C27-AF96-4DC2A6E4B621}" presName="accent_5" presStyleCnt="0"/>
      <dgm:spPr/>
    </dgm:pt>
    <dgm:pt modelId="{31A2FA84-A1E4-4065-BB32-2681643F8534}" type="pres">
      <dgm:prSet presAssocID="{EF78267A-7C39-4C27-AF96-4DC2A6E4B621}" presName="accentRepeatNode" presStyleLbl="solidFgAcc1" presStyleIdx="4" presStyleCnt="7"/>
      <dgm:spPr>
        <a:solidFill>
          <a:srgbClr val="59B27C"/>
        </a:solidFill>
      </dgm:spPr>
    </dgm:pt>
    <dgm:pt modelId="{612007CA-9E25-4E22-A48F-0A87D13D7AEB}" type="pres">
      <dgm:prSet presAssocID="{1A6A72DE-7D43-4641-B819-CD1B8CFDDA4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1CBEA-D8E8-4A1D-826D-A9FCCA4CB220}" type="pres">
      <dgm:prSet presAssocID="{1A6A72DE-7D43-4641-B819-CD1B8CFDDA49}" presName="accent_6" presStyleCnt="0"/>
      <dgm:spPr/>
    </dgm:pt>
    <dgm:pt modelId="{42EB4A54-0FE3-4169-BC39-C06636C7E853}" type="pres">
      <dgm:prSet presAssocID="{1A6A72DE-7D43-4641-B819-CD1B8CFDDA49}" presName="accentRepeatNode" presStyleLbl="solidFgAcc1" presStyleIdx="5" presStyleCnt="7"/>
      <dgm:spPr>
        <a:solidFill>
          <a:srgbClr val="59B27C"/>
        </a:solidFill>
        <a:ln>
          <a:solidFill>
            <a:srgbClr val="59B27C"/>
          </a:solidFill>
        </a:ln>
      </dgm:spPr>
    </dgm:pt>
    <dgm:pt modelId="{B39660A1-067C-4A8A-ABE1-F73F3E95A14E}" type="pres">
      <dgm:prSet presAssocID="{495FF0FA-4BA5-438E-96BC-61B52894EC28}" presName="text_7" presStyleLbl="node1" presStyleIdx="6" presStyleCnt="7" custLinFactNeighborY="-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A99B6-3BD5-4A7A-A739-D251E21258E6}" type="pres">
      <dgm:prSet presAssocID="{495FF0FA-4BA5-438E-96BC-61B52894EC28}" presName="accent_7" presStyleCnt="0"/>
      <dgm:spPr/>
    </dgm:pt>
    <dgm:pt modelId="{2EBCB4C9-58EC-4B72-B2A6-2F314055B041}" type="pres">
      <dgm:prSet presAssocID="{495FF0FA-4BA5-438E-96BC-61B52894EC28}" presName="accentRepeatNode" presStyleLbl="solidFgAcc1" presStyleIdx="6" presStyleCnt="7"/>
      <dgm:spPr>
        <a:solidFill>
          <a:srgbClr val="59B27C"/>
        </a:solidFill>
        <a:ln>
          <a:solidFill>
            <a:srgbClr val="59B27C"/>
          </a:solidFill>
        </a:ln>
      </dgm:spPr>
    </dgm:pt>
  </dgm:ptLst>
  <dgm:cxnLst>
    <dgm:cxn modelId="{4DE47D7E-4979-4C19-A04E-C5AB9BF5477C}" type="presOf" srcId="{AD085143-0747-468F-A3B7-78A6832859E8}" destId="{82D16DBE-94CE-42D0-9542-7E78690A3F5D}" srcOrd="0" destOrd="0" presId="urn:microsoft.com/office/officeart/2008/layout/VerticalCurvedList"/>
    <dgm:cxn modelId="{4967521B-B44C-4DCE-B556-DE6748B09E5C}" type="presOf" srcId="{E2017A53-94AC-4022-BE24-AC57F0E2EE28}" destId="{71A9F2B4-56B0-4616-95FB-DC411CCB46BF}" srcOrd="0" destOrd="0" presId="urn:microsoft.com/office/officeart/2008/layout/VerticalCurvedList"/>
    <dgm:cxn modelId="{839E0AAA-CDED-489D-9A1E-2F1AAAE38D08}" srcId="{0D73918F-79BE-4E2D-AE61-7FAB0871E4B4}" destId="{495FF0FA-4BA5-438E-96BC-61B52894EC28}" srcOrd="6" destOrd="0" parTransId="{C48BEDE1-96E9-4780-BB39-2AA87EF64926}" sibTransId="{04517AB6-22A5-4D20-9624-D725C6D74F29}"/>
    <dgm:cxn modelId="{900933E7-8370-4C97-AC55-8B40220B8510}" type="presOf" srcId="{1A6A72DE-7D43-4641-B819-CD1B8CFDDA49}" destId="{612007CA-9E25-4E22-A48F-0A87D13D7AEB}" srcOrd="0" destOrd="0" presId="urn:microsoft.com/office/officeart/2008/layout/VerticalCurvedList"/>
    <dgm:cxn modelId="{F9493E0B-003D-41F8-85F5-E0D6D94B0B83}" srcId="{0D73918F-79BE-4E2D-AE61-7FAB0871E4B4}" destId="{1A6A72DE-7D43-4641-B819-CD1B8CFDDA49}" srcOrd="5" destOrd="0" parTransId="{020D9312-7FC9-4047-9377-00CCE2769753}" sibTransId="{EFAD188D-964E-4EEA-8F6C-D0BD415CA09F}"/>
    <dgm:cxn modelId="{ABEBCDF4-B79F-477E-A95C-9B1DA7BB2DF6}" srcId="{0D73918F-79BE-4E2D-AE61-7FAB0871E4B4}" destId="{E2017A53-94AC-4022-BE24-AC57F0E2EE28}" srcOrd="3" destOrd="0" parTransId="{3621F841-3F7F-42BB-A3C2-8CCF6487B9BC}" sibTransId="{1B3DEAF5-D288-4565-B4A6-A8371A25F9E7}"/>
    <dgm:cxn modelId="{5FC6A870-68C9-4412-83DA-FC5D275D0E30}" srcId="{0D73918F-79BE-4E2D-AE61-7FAB0871E4B4}" destId="{A7AF14D0-2C2B-4E18-A4A2-4C54C95E9C62}" srcOrd="1" destOrd="0" parTransId="{F796F701-06B5-454A-A628-CBFF8431F1E5}" sibTransId="{15E630D9-2BED-42B9-9328-003084A4A937}"/>
    <dgm:cxn modelId="{524FE3BC-2B74-41B8-A4FB-6596DDCC89BD}" type="presOf" srcId="{0D73918F-79BE-4E2D-AE61-7FAB0871E4B4}" destId="{83DDE2CF-1E53-4700-9B39-4B641D06AC94}" srcOrd="0" destOrd="0" presId="urn:microsoft.com/office/officeart/2008/layout/VerticalCurvedList"/>
    <dgm:cxn modelId="{8D9701F1-CA53-4972-B94D-05CF4D8FC3DC}" type="presOf" srcId="{A7AF14D0-2C2B-4E18-A4A2-4C54C95E9C62}" destId="{4D5C1BBC-D2FF-4108-BE5C-1FFF7C3FE0C4}" srcOrd="0" destOrd="0" presId="urn:microsoft.com/office/officeart/2008/layout/VerticalCurvedList"/>
    <dgm:cxn modelId="{3EE91DB4-BA9E-4D58-8E45-0C57B1E40AB2}" type="presOf" srcId="{45640B27-E448-40B8-B0FC-860329A1F9DB}" destId="{14AD6A94-D6E2-4FE1-BB25-A50E4A795514}" srcOrd="0" destOrd="0" presId="urn:microsoft.com/office/officeart/2008/layout/VerticalCurvedList"/>
    <dgm:cxn modelId="{C101B0EE-CC17-48D5-8D92-056D8EB820DA}" srcId="{0D73918F-79BE-4E2D-AE61-7FAB0871E4B4}" destId="{EF78267A-7C39-4C27-AF96-4DC2A6E4B621}" srcOrd="4" destOrd="0" parTransId="{4092851E-979E-48D4-8C14-7F0B4A3B39AE}" sibTransId="{5819D009-AE1A-4C7F-A57A-2AA8C34DC914}"/>
    <dgm:cxn modelId="{DAE9A6E2-9E95-426F-9A21-BBBA65FE7049}" type="presOf" srcId="{B1E0F3A3-D0FE-49A4-B836-E82C4D2896A9}" destId="{EAF0BB4C-9EFD-42B3-AC98-D39998083B7C}" srcOrd="0" destOrd="0" presId="urn:microsoft.com/office/officeart/2008/layout/VerticalCurvedList"/>
    <dgm:cxn modelId="{495DA367-0443-474D-9A48-D0A7963E14DA}" srcId="{0D73918F-79BE-4E2D-AE61-7FAB0871E4B4}" destId="{AD085143-0747-468F-A3B7-78A6832859E8}" srcOrd="2" destOrd="0" parTransId="{DD2B6219-EEB5-49C1-966F-A66BD596EE1A}" sibTransId="{AF5A82FF-9D4F-4ABD-BA56-38BE55DF4474}"/>
    <dgm:cxn modelId="{16913D31-4448-4DDC-B87D-0BF371994B82}" type="presOf" srcId="{EF78267A-7C39-4C27-AF96-4DC2A6E4B621}" destId="{810275B4-BB69-44FC-BE9F-56C6D206662B}" srcOrd="0" destOrd="0" presId="urn:microsoft.com/office/officeart/2008/layout/VerticalCurvedList"/>
    <dgm:cxn modelId="{49A625BE-6E7D-4A1F-BAFC-816A1D1BECB8}" type="presOf" srcId="{495FF0FA-4BA5-438E-96BC-61B52894EC28}" destId="{B39660A1-067C-4A8A-ABE1-F73F3E95A14E}" srcOrd="0" destOrd="0" presId="urn:microsoft.com/office/officeart/2008/layout/VerticalCurvedList"/>
    <dgm:cxn modelId="{51704F4B-EB3F-414D-B995-CC24C6C2AEF9}" srcId="{0D73918F-79BE-4E2D-AE61-7FAB0871E4B4}" destId="{B1E0F3A3-D0FE-49A4-B836-E82C4D2896A9}" srcOrd="0" destOrd="0" parTransId="{04DECA1D-FBF8-4902-A217-7E61F36128BE}" sibTransId="{45640B27-E448-40B8-B0FC-860329A1F9DB}"/>
    <dgm:cxn modelId="{B25B590E-534E-4B19-964E-9700B7B16F1A}" type="presParOf" srcId="{83DDE2CF-1E53-4700-9B39-4B641D06AC94}" destId="{1403FAED-E4E3-435F-B14B-33040597F29B}" srcOrd="0" destOrd="0" presId="urn:microsoft.com/office/officeart/2008/layout/VerticalCurvedList"/>
    <dgm:cxn modelId="{1D7CA4F7-2C7C-4C8B-BC47-2D377DC49994}" type="presParOf" srcId="{1403FAED-E4E3-435F-B14B-33040597F29B}" destId="{D15D1E15-F2BD-4C84-B1B2-3A91C1E87AE2}" srcOrd="0" destOrd="0" presId="urn:microsoft.com/office/officeart/2008/layout/VerticalCurvedList"/>
    <dgm:cxn modelId="{56652EF0-DA23-408B-8D84-9FAB169F99E5}" type="presParOf" srcId="{D15D1E15-F2BD-4C84-B1B2-3A91C1E87AE2}" destId="{85CBA32B-F4DF-4EE2-86BE-605909B24F8A}" srcOrd="0" destOrd="0" presId="urn:microsoft.com/office/officeart/2008/layout/VerticalCurvedList"/>
    <dgm:cxn modelId="{A7B57FC2-16D8-402F-ABBB-D7BB2A0B7E21}" type="presParOf" srcId="{D15D1E15-F2BD-4C84-B1B2-3A91C1E87AE2}" destId="{14AD6A94-D6E2-4FE1-BB25-A50E4A795514}" srcOrd="1" destOrd="0" presId="urn:microsoft.com/office/officeart/2008/layout/VerticalCurvedList"/>
    <dgm:cxn modelId="{542344AC-601C-4D81-BE4F-7FCEF52E4D93}" type="presParOf" srcId="{D15D1E15-F2BD-4C84-B1B2-3A91C1E87AE2}" destId="{7752A880-1DFB-4328-8EA7-CC097BBC2B85}" srcOrd="2" destOrd="0" presId="urn:microsoft.com/office/officeart/2008/layout/VerticalCurvedList"/>
    <dgm:cxn modelId="{5CAC8709-BA01-470B-95C4-0ACEC0CBCCA7}" type="presParOf" srcId="{D15D1E15-F2BD-4C84-B1B2-3A91C1E87AE2}" destId="{5100906B-BB4F-4342-A593-CFC26B0A01C7}" srcOrd="3" destOrd="0" presId="urn:microsoft.com/office/officeart/2008/layout/VerticalCurvedList"/>
    <dgm:cxn modelId="{6F2259FA-934E-4A3D-98F3-9BD43C86E2ED}" type="presParOf" srcId="{1403FAED-E4E3-435F-B14B-33040597F29B}" destId="{EAF0BB4C-9EFD-42B3-AC98-D39998083B7C}" srcOrd="1" destOrd="0" presId="urn:microsoft.com/office/officeart/2008/layout/VerticalCurvedList"/>
    <dgm:cxn modelId="{50B24AB4-6067-4391-A9C5-3071681E1B55}" type="presParOf" srcId="{1403FAED-E4E3-435F-B14B-33040597F29B}" destId="{74E6CA3C-AA45-4F02-9FBA-4D337A2F6C0E}" srcOrd="2" destOrd="0" presId="urn:microsoft.com/office/officeart/2008/layout/VerticalCurvedList"/>
    <dgm:cxn modelId="{1279EE53-24F9-448F-AE37-6E8DDC723B6C}" type="presParOf" srcId="{74E6CA3C-AA45-4F02-9FBA-4D337A2F6C0E}" destId="{1C90AD38-728D-4869-95CB-7CCD546B1508}" srcOrd="0" destOrd="0" presId="urn:microsoft.com/office/officeart/2008/layout/VerticalCurvedList"/>
    <dgm:cxn modelId="{3CD8C9E6-13A5-4C36-A590-CFE71A17633A}" type="presParOf" srcId="{1403FAED-E4E3-435F-B14B-33040597F29B}" destId="{4D5C1BBC-D2FF-4108-BE5C-1FFF7C3FE0C4}" srcOrd="3" destOrd="0" presId="urn:microsoft.com/office/officeart/2008/layout/VerticalCurvedList"/>
    <dgm:cxn modelId="{BE3D13C2-BD72-40A4-A11D-2A2DAB9348FA}" type="presParOf" srcId="{1403FAED-E4E3-435F-B14B-33040597F29B}" destId="{9405E97E-746C-4BB8-B4E8-168652D3B16A}" srcOrd="4" destOrd="0" presId="urn:microsoft.com/office/officeart/2008/layout/VerticalCurvedList"/>
    <dgm:cxn modelId="{9B22B4DF-3C6C-4745-8369-8092E679413C}" type="presParOf" srcId="{9405E97E-746C-4BB8-B4E8-168652D3B16A}" destId="{23AE41F5-3215-4411-A95A-B83C207DE7D8}" srcOrd="0" destOrd="0" presId="urn:microsoft.com/office/officeart/2008/layout/VerticalCurvedList"/>
    <dgm:cxn modelId="{F1A02F43-C171-45CC-A2EE-347A3F7F0F79}" type="presParOf" srcId="{1403FAED-E4E3-435F-B14B-33040597F29B}" destId="{82D16DBE-94CE-42D0-9542-7E78690A3F5D}" srcOrd="5" destOrd="0" presId="urn:microsoft.com/office/officeart/2008/layout/VerticalCurvedList"/>
    <dgm:cxn modelId="{B8D682BD-5DCA-4E00-AD48-45583607BFF6}" type="presParOf" srcId="{1403FAED-E4E3-435F-B14B-33040597F29B}" destId="{30A82550-2F86-45AE-B9E2-21F000CDCC1B}" srcOrd="6" destOrd="0" presId="urn:microsoft.com/office/officeart/2008/layout/VerticalCurvedList"/>
    <dgm:cxn modelId="{4128B88A-58D2-4B7E-B628-F726B98BCE2F}" type="presParOf" srcId="{30A82550-2F86-45AE-B9E2-21F000CDCC1B}" destId="{29A1FD62-E118-4D6F-B7AA-5A21B25CD16A}" srcOrd="0" destOrd="0" presId="urn:microsoft.com/office/officeart/2008/layout/VerticalCurvedList"/>
    <dgm:cxn modelId="{BBE66EEE-7831-4476-9559-5B18FBB6B2B0}" type="presParOf" srcId="{1403FAED-E4E3-435F-B14B-33040597F29B}" destId="{71A9F2B4-56B0-4616-95FB-DC411CCB46BF}" srcOrd="7" destOrd="0" presId="urn:microsoft.com/office/officeart/2008/layout/VerticalCurvedList"/>
    <dgm:cxn modelId="{19BDA60F-30DD-4D39-A2F4-0DEAF8992D23}" type="presParOf" srcId="{1403FAED-E4E3-435F-B14B-33040597F29B}" destId="{180A3B33-40AE-44D2-BD14-ED412AB30778}" srcOrd="8" destOrd="0" presId="urn:microsoft.com/office/officeart/2008/layout/VerticalCurvedList"/>
    <dgm:cxn modelId="{51F7C312-0C98-4140-A6B7-AAFB37EC0AC7}" type="presParOf" srcId="{180A3B33-40AE-44D2-BD14-ED412AB30778}" destId="{CA96216A-6B5D-49B9-9019-C2C80D8139F1}" srcOrd="0" destOrd="0" presId="urn:microsoft.com/office/officeart/2008/layout/VerticalCurvedList"/>
    <dgm:cxn modelId="{02C434A0-F98B-48B6-9AE6-DEBF8C10F9AC}" type="presParOf" srcId="{1403FAED-E4E3-435F-B14B-33040597F29B}" destId="{810275B4-BB69-44FC-BE9F-56C6D206662B}" srcOrd="9" destOrd="0" presId="urn:microsoft.com/office/officeart/2008/layout/VerticalCurvedList"/>
    <dgm:cxn modelId="{B991136B-6FC8-458B-97CF-01F45F7F1CE2}" type="presParOf" srcId="{1403FAED-E4E3-435F-B14B-33040597F29B}" destId="{C521C32A-00E1-4EA6-8FAF-2F0BAF6A5B31}" srcOrd="10" destOrd="0" presId="urn:microsoft.com/office/officeart/2008/layout/VerticalCurvedList"/>
    <dgm:cxn modelId="{7C12045E-0865-4843-B61F-F5D8B0A089DC}" type="presParOf" srcId="{C521C32A-00E1-4EA6-8FAF-2F0BAF6A5B31}" destId="{31A2FA84-A1E4-4065-BB32-2681643F8534}" srcOrd="0" destOrd="0" presId="urn:microsoft.com/office/officeart/2008/layout/VerticalCurvedList"/>
    <dgm:cxn modelId="{36105314-A1F5-4A8D-B1B5-88EAB85A25FA}" type="presParOf" srcId="{1403FAED-E4E3-435F-B14B-33040597F29B}" destId="{612007CA-9E25-4E22-A48F-0A87D13D7AEB}" srcOrd="11" destOrd="0" presId="urn:microsoft.com/office/officeart/2008/layout/VerticalCurvedList"/>
    <dgm:cxn modelId="{B599BA69-7016-4C7B-B2BA-CD3705405FDB}" type="presParOf" srcId="{1403FAED-E4E3-435F-B14B-33040597F29B}" destId="{13B1CBEA-D8E8-4A1D-826D-A9FCCA4CB220}" srcOrd="12" destOrd="0" presId="urn:microsoft.com/office/officeart/2008/layout/VerticalCurvedList"/>
    <dgm:cxn modelId="{979A17CD-CC32-4E70-A30E-6574903C1370}" type="presParOf" srcId="{13B1CBEA-D8E8-4A1D-826D-A9FCCA4CB220}" destId="{42EB4A54-0FE3-4169-BC39-C06636C7E853}" srcOrd="0" destOrd="0" presId="urn:microsoft.com/office/officeart/2008/layout/VerticalCurvedList"/>
    <dgm:cxn modelId="{2C28DB6B-8026-4DDF-884A-BE9EC8062811}" type="presParOf" srcId="{1403FAED-E4E3-435F-B14B-33040597F29B}" destId="{B39660A1-067C-4A8A-ABE1-F73F3E95A14E}" srcOrd="13" destOrd="0" presId="urn:microsoft.com/office/officeart/2008/layout/VerticalCurvedList"/>
    <dgm:cxn modelId="{5FDBD093-65AA-40BB-BA1C-8A3A391C4923}" type="presParOf" srcId="{1403FAED-E4E3-435F-B14B-33040597F29B}" destId="{278A99B6-3BD5-4A7A-A739-D251E21258E6}" srcOrd="14" destOrd="0" presId="urn:microsoft.com/office/officeart/2008/layout/VerticalCurvedList"/>
    <dgm:cxn modelId="{C288F322-2B8A-4B0E-91A6-9B7456ECD0E2}" type="presParOf" srcId="{278A99B6-3BD5-4A7A-A739-D251E21258E6}" destId="{2EBCB4C9-58EC-4B72-B2A6-2F314055B0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FA1DF-946D-4DAC-A19D-31B522662AC0}">
      <dsp:nvSpPr>
        <dsp:cNvPr id="0" name=""/>
        <dsp:cNvSpPr/>
      </dsp:nvSpPr>
      <dsp:spPr>
        <a:xfrm>
          <a:off x="4124" y="219275"/>
          <a:ext cx="5395818" cy="578692"/>
        </a:xfrm>
        <a:prstGeom prst="roundRect">
          <a:avLst>
            <a:gd name="adj" fmla="val 10000"/>
          </a:avLst>
        </a:prstGeom>
        <a:solidFill>
          <a:srgbClr val="2D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2025 год</a:t>
          </a:r>
          <a:endParaRPr lang="ru-RU" sz="2400" kern="1200" dirty="0"/>
        </a:p>
      </dsp:txBody>
      <dsp:txXfrm>
        <a:off x="21073" y="236224"/>
        <a:ext cx="5361920" cy="544794"/>
      </dsp:txXfrm>
    </dsp:sp>
    <dsp:sp modelId="{4F0C39B1-36A0-4A1E-9756-715E3631192E}">
      <dsp:nvSpPr>
        <dsp:cNvPr id="0" name=""/>
        <dsp:cNvSpPr/>
      </dsp:nvSpPr>
      <dsp:spPr>
        <a:xfrm>
          <a:off x="543705" y="797967"/>
          <a:ext cx="539581" cy="290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03"/>
              </a:lnTo>
              <a:lnTo>
                <a:pt x="539581" y="2905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01A34-4F29-4A48-90B7-D7A13E209D74}">
      <dsp:nvSpPr>
        <dsp:cNvPr id="0" name=""/>
        <dsp:cNvSpPr/>
      </dsp:nvSpPr>
      <dsp:spPr>
        <a:xfrm>
          <a:off x="1083287" y="828650"/>
          <a:ext cx="4316655" cy="519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248 963 </a:t>
          </a:r>
          <a:r>
            <a:rPr lang="ru-RU" sz="1400" b="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посещения </a:t>
          </a:r>
          <a:r>
            <a:rPr lang="ru-RU" sz="1400" b="0" kern="120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в рамках </a:t>
          </a:r>
          <a:r>
            <a:rPr lang="ru-RU" sz="1400" b="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ПМО</a:t>
          </a:r>
          <a:endParaRPr lang="ru-RU" sz="1400" kern="1200" dirty="0">
            <a:solidFill>
              <a:srgbClr val="00B050"/>
            </a:solidFill>
            <a:latin typeface="+mn-lt"/>
          </a:endParaRPr>
        </a:p>
      </dsp:txBody>
      <dsp:txXfrm>
        <a:off x="1098507" y="843870"/>
        <a:ext cx="4286215" cy="489202"/>
      </dsp:txXfrm>
    </dsp:sp>
    <dsp:sp modelId="{4548EEAF-C1E3-4FAC-8A3C-D16CD33C0E55}">
      <dsp:nvSpPr>
        <dsp:cNvPr id="0" name=""/>
        <dsp:cNvSpPr/>
      </dsp:nvSpPr>
      <dsp:spPr>
        <a:xfrm>
          <a:off x="543705" y="797967"/>
          <a:ext cx="539581" cy="916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243"/>
              </a:lnTo>
              <a:lnTo>
                <a:pt x="539581" y="916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15C8E-B0C1-46EB-B2A6-F740456B6C88}">
      <dsp:nvSpPr>
        <dsp:cNvPr id="0" name=""/>
        <dsp:cNvSpPr/>
      </dsp:nvSpPr>
      <dsp:spPr>
        <a:xfrm>
          <a:off x="1083287" y="1492965"/>
          <a:ext cx="4316655" cy="442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403 500 </a:t>
          </a:r>
          <a:r>
            <a:rPr lang="ru-RU" sz="140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для </a:t>
          </a:r>
          <a:r>
            <a:rPr lang="ru-RU" sz="1400" kern="120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комплексных </a:t>
          </a:r>
          <a:r>
            <a:rPr lang="ru-RU" sz="140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посещений ДОГВН</a:t>
          </a:r>
          <a:endParaRPr lang="ru-RU" sz="1400" kern="1200" dirty="0">
            <a:solidFill>
              <a:srgbClr val="00B050"/>
            </a:solidFill>
            <a:latin typeface="+mn-lt"/>
          </a:endParaRPr>
        </a:p>
      </dsp:txBody>
      <dsp:txXfrm>
        <a:off x="1096247" y="1505925"/>
        <a:ext cx="4290735" cy="416571"/>
      </dsp:txXfrm>
    </dsp:sp>
    <dsp:sp modelId="{218A5210-1D55-426C-9C9B-8C152FD6D346}">
      <dsp:nvSpPr>
        <dsp:cNvPr id="0" name=""/>
        <dsp:cNvSpPr/>
      </dsp:nvSpPr>
      <dsp:spPr>
        <a:xfrm>
          <a:off x="543705" y="797967"/>
          <a:ext cx="539581" cy="1499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892"/>
              </a:lnTo>
              <a:lnTo>
                <a:pt x="539581" y="1499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35E19-0D45-4680-A527-2EA4E8E5A5FC}">
      <dsp:nvSpPr>
        <dsp:cNvPr id="0" name=""/>
        <dsp:cNvSpPr/>
      </dsp:nvSpPr>
      <dsp:spPr>
        <a:xfrm>
          <a:off x="1083287" y="2080129"/>
          <a:ext cx="4316655" cy="435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Blip>
              <a:blip xmlns:r="http://schemas.openxmlformats.org/officeDocument/2006/relationships" r:embed="rId1"/>
            </a:buBlip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125 681 </a:t>
          </a:r>
          <a:r>
            <a:rPr lang="ru-RU" sz="1400" kern="1200" dirty="0" smtClean="0">
              <a:latin typeface="+mn-lt"/>
            </a:rPr>
            <a:t>диспансеризация </a:t>
          </a:r>
          <a:r>
            <a:rPr lang="ru-RU" sz="1400" kern="1200" dirty="0">
              <a:latin typeface="+mn-lt"/>
            </a:rPr>
            <a:t>для оценки репродуктивного здоровья женщин и </a:t>
          </a:r>
          <a:r>
            <a:rPr lang="ru-RU" sz="1400" kern="1200" dirty="0" smtClean="0">
              <a:latin typeface="+mn-lt"/>
            </a:rPr>
            <a:t>мужчин</a:t>
          </a:r>
          <a:endParaRPr lang="ru-RU" sz="1400" kern="1200" dirty="0">
            <a:latin typeface="+mn-lt"/>
          </a:endParaRPr>
        </a:p>
      </dsp:txBody>
      <dsp:txXfrm>
        <a:off x="1096041" y="2092883"/>
        <a:ext cx="4291147" cy="409952"/>
      </dsp:txXfrm>
    </dsp:sp>
    <dsp:sp modelId="{992E649E-BF8F-4C7D-B672-BBF13E2587AE}">
      <dsp:nvSpPr>
        <dsp:cNvPr id="0" name=""/>
        <dsp:cNvSpPr/>
      </dsp:nvSpPr>
      <dsp:spPr>
        <a:xfrm>
          <a:off x="543705" y="797967"/>
          <a:ext cx="539581" cy="2083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540"/>
              </a:lnTo>
              <a:lnTo>
                <a:pt x="539581" y="20835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2EF8B-2B37-49C8-893D-D22A1E5B61E7}">
      <dsp:nvSpPr>
        <dsp:cNvPr id="0" name=""/>
        <dsp:cNvSpPr/>
      </dsp:nvSpPr>
      <dsp:spPr>
        <a:xfrm>
          <a:off x="1083287" y="2660263"/>
          <a:ext cx="4316655" cy="442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2 124 593 </a:t>
          </a:r>
          <a:r>
            <a:rPr lang="ru-RU" sz="140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для </a:t>
          </a:r>
          <a:r>
            <a:rPr lang="ru-RU" sz="1400" kern="1200" dirty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посещений с иными </a:t>
          </a:r>
          <a:r>
            <a:rPr lang="ru-RU" sz="1400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целями</a:t>
          </a:r>
          <a:endParaRPr lang="ru-RU" sz="1400" kern="1200" dirty="0">
            <a:latin typeface="+mn-lt"/>
          </a:endParaRPr>
        </a:p>
      </dsp:txBody>
      <dsp:txXfrm>
        <a:off x="1096247" y="2673223"/>
        <a:ext cx="4290735" cy="416571"/>
      </dsp:txXfrm>
    </dsp:sp>
    <dsp:sp modelId="{35758924-16B4-4924-B4FB-6A72C04E81BC}">
      <dsp:nvSpPr>
        <dsp:cNvPr id="0" name=""/>
        <dsp:cNvSpPr/>
      </dsp:nvSpPr>
      <dsp:spPr>
        <a:xfrm>
          <a:off x="5693413" y="191012"/>
          <a:ext cx="5395818" cy="578692"/>
        </a:xfrm>
        <a:prstGeom prst="roundRect">
          <a:avLst>
            <a:gd name="adj" fmla="val 10000"/>
          </a:avLst>
        </a:prstGeom>
        <a:solidFill>
          <a:srgbClr val="2D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2026 год</a:t>
          </a:r>
          <a:endParaRPr lang="ru-RU" sz="2400" kern="1200" dirty="0"/>
        </a:p>
      </dsp:txBody>
      <dsp:txXfrm>
        <a:off x="5710362" y="207961"/>
        <a:ext cx="5361920" cy="544794"/>
      </dsp:txXfrm>
    </dsp:sp>
    <dsp:sp modelId="{5D43E64E-62D9-4F9D-AB15-050E708E33C7}">
      <dsp:nvSpPr>
        <dsp:cNvPr id="0" name=""/>
        <dsp:cNvSpPr/>
      </dsp:nvSpPr>
      <dsp:spPr>
        <a:xfrm>
          <a:off x="6232995" y="769704"/>
          <a:ext cx="535457" cy="31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766"/>
              </a:lnTo>
              <a:lnTo>
                <a:pt x="535457" y="318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F6AB-49BF-43E4-9429-52116212ECC9}">
      <dsp:nvSpPr>
        <dsp:cNvPr id="0" name=""/>
        <dsp:cNvSpPr/>
      </dsp:nvSpPr>
      <dsp:spPr>
        <a:xfrm>
          <a:off x="6768452" y="828650"/>
          <a:ext cx="4316655" cy="519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200" b="1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239 327 комплексных </a:t>
          </a:r>
          <a:r>
            <a:rPr lang="ru-RU" sz="1200" kern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в рамках проведения </a:t>
          </a:r>
          <a:r>
            <a:rPr lang="ru-RU" sz="1200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ПМО </a:t>
          </a:r>
          <a:r>
            <a:rPr lang="ru-RU" sz="1200" b="1" kern="1200" dirty="0" smtClean="0">
              <a:solidFill>
                <a:srgbClr val="00B050"/>
              </a:solidFill>
              <a:latin typeface="Montserrat Bold"/>
              <a:ea typeface="Montserrat Regular"/>
              <a:cs typeface="Montserrat Bold"/>
            </a:rPr>
            <a:t>(-</a:t>
          </a:r>
          <a:r>
            <a:rPr lang="ru-RU" sz="1200" b="1" kern="1200" dirty="0">
              <a:solidFill>
                <a:srgbClr val="00B050"/>
              </a:solidFill>
              <a:latin typeface="Montserrat Bold"/>
              <a:ea typeface="Montserrat Regular"/>
              <a:cs typeface="Montserrat Bold"/>
            </a:rPr>
            <a:t>2,5%)</a:t>
          </a:r>
          <a:endParaRPr lang="ru-RU" sz="1200" kern="1200" dirty="0">
            <a:solidFill>
              <a:srgbClr val="00B050"/>
            </a:solidFill>
          </a:endParaRPr>
        </a:p>
      </dsp:txBody>
      <dsp:txXfrm>
        <a:off x="6783672" y="843870"/>
        <a:ext cx="4286215" cy="489202"/>
      </dsp:txXfrm>
    </dsp:sp>
    <dsp:sp modelId="{D81F8C07-329D-44E7-946E-99EBEBC518B1}">
      <dsp:nvSpPr>
        <dsp:cNvPr id="0" name=""/>
        <dsp:cNvSpPr/>
      </dsp:nvSpPr>
      <dsp:spPr>
        <a:xfrm>
          <a:off x="6232995" y="769704"/>
          <a:ext cx="535457" cy="94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506"/>
              </a:lnTo>
              <a:lnTo>
                <a:pt x="535457" y="944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F304-5543-4219-9596-C0361A03AAD5}">
      <dsp:nvSpPr>
        <dsp:cNvPr id="0" name=""/>
        <dsp:cNvSpPr/>
      </dsp:nvSpPr>
      <dsp:spPr>
        <a:xfrm>
          <a:off x="6768452" y="1492965"/>
          <a:ext cx="4316655" cy="442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200" b="1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404 706 </a:t>
          </a:r>
          <a:r>
            <a:rPr lang="ru-RU" sz="1200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комплексных </a:t>
          </a:r>
          <a:r>
            <a:rPr lang="ru-RU" sz="1200" kern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</a:t>
          </a:r>
          <a:r>
            <a:rPr lang="ru-RU" sz="1200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ДОГВН </a:t>
          </a:r>
          <a:r>
            <a:rPr lang="ru-RU" sz="1200" b="1" kern="1200" dirty="0" smtClean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(+</a:t>
          </a:r>
          <a:r>
            <a:rPr lang="ru-RU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1,</a:t>
          </a:r>
          <a:r>
            <a:rPr lang="en-US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7</a:t>
          </a:r>
          <a:r>
            <a:rPr lang="ru-RU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%)</a:t>
          </a:r>
          <a:endParaRPr lang="ru-RU" sz="1200" kern="1200" dirty="0"/>
        </a:p>
      </dsp:txBody>
      <dsp:txXfrm>
        <a:off x="6781412" y="1505925"/>
        <a:ext cx="4290735" cy="416571"/>
      </dsp:txXfrm>
    </dsp:sp>
    <dsp:sp modelId="{270652E9-3E14-452A-A500-A7D93C80CD6E}">
      <dsp:nvSpPr>
        <dsp:cNvPr id="0" name=""/>
        <dsp:cNvSpPr/>
      </dsp:nvSpPr>
      <dsp:spPr>
        <a:xfrm>
          <a:off x="6232995" y="769704"/>
          <a:ext cx="535457" cy="152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155"/>
              </a:lnTo>
              <a:lnTo>
                <a:pt x="535457" y="1528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5EF5F-A850-41A3-9C45-6534C5AC9623}">
      <dsp:nvSpPr>
        <dsp:cNvPr id="0" name=""/>
        <dsp:cNvSpPr/>
      </dsp:nvSpPr>
      <dsp:spPr>
        <a:xfrm>
          <a:off x="6768452" y="2080129"/>
          <a:ext cx="4316655" cy="435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Blip>
              <a:blip xmlns:r="http://schemas.openxmlformats.org/officeDocument/2006/relationships" r:embed="rId1"/>
            </a:buBlip>
          </a:pPr>
          <a:r>
            <a:rPr lang="ru-RU" sz="1200" b="1" kern="1200" dirty="0" smtClean="0">
              <a:latin typeface="Montserrat Bold" panose="00000800000000000000" charset="-52"/>
            </a:rPr>
            <a:t>134 037 </a:t>
          </a:r>
          <a:r>
            <a:rPr lang="ru-RU" sz="1200" kern="1200" dirty="0" smtClean="0">
              <a:latin typeface="Montserrat Bold" panose="00000800000000000000" charset="-52"/>
            </a:rPr>
            <a:t>комплексных </a:t>
          </a:r>
          <a:r>
            <a:rPr lang="ru-RU" sz="1200" kern="1200" dirty="0">
              <a:latin typeface="Montserrat Bold" panose="00000800000000000000" charset="-52"/>
            </a:rPr>
            <a:t>посещений для оценки репродуктивного здоровья женщин и мужчин </a:t>
          </a:r>
          <a:r>
            <a:rPr lang="ru-RU" sz="1200" b="1" kern="1200" dirty="0">
              <a:solidFill>
                <a:srgbClr val="B00000"/>
              </a:solidFill>
              <a:latin typeface="Montserrat Bold" panose="00000800000000000000" charset="-52"/>
            </a:rPr>
            <a:t>(+8,2%)</a:t>
          </a:r>
          <a:endParaRPr lang="ru-RU" sz="1200" b="1" kern="1200" dirty="0">
            <a:solidFill>
              <a:srgbClr val="B00000"/>
            </a:solidFill>
          </a:endParaRPr>
        </a:p>
      </dsp:txBody>
      <dsp:txXfrm>
        <a:off x="6781206" y="2092883"/>
        <a:ext cx="4291147" cy="409952"/>
      </dsp:txXfrm>
    </dsp:sp>
    <dsp:sp modelId="{36E0FBA6-1398-438D-9A80-883CAFFB5EC2}">
      <dsp:nvSpPr>
        <dsp:cNvPr id="0" name=""/>
        <dsp:cNvSpPr/>
      </dsp:nvSpPr>
      <dsp:spPr>
        <a:xfrm>
          <a:off x="6232995" y="769704"/>
          <a:ext cx="535457" cy="2111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804"/>
              </a:lnTo>
              <a:lnTo>
                <a:pt x="535457" y="2111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24A9A-51BE-435E-B5B8-9F67C5C1022B}">
      <dsp:nvSpPr>
        <dsp:cNvPr id="0" name=""/>
        <dsp:cNvSpPr/>
      </dsp:nvSpPr>
      <dsp:spPr>
        <a:xfrm>
          <a:off x="6768452" y="2660263"/>
          <a:ext cx="4316655" cy="442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2 408 504 </a:t>
          </a:r>
          <a:r>
            <a:rPr lang="ru-RU" sz="1200" kern="1200" dirty="0" smtClean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комплексных </a:t>
          </a:r>
          <a:r>
            <a:rPr lang="ru-RU" sz="1200" kern="1200" dirty="0">
              <a:solidFill>
                <a:schemeClr val="tx1"/>
              </a:solidFill>
              <a:latin typeface="Montserrat Bold"/>
              <a:ea typeface="Montserrat Regular"/>
              <a:cs typeface="Montserrat Bold"/>
            </a:rPr>
            <a:t>посещений (иные цели) </a:t>
          </a:r>
          <a:r>
            <a:rPr lang="ru-RU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(+</a:t>
          </a:r>
          <a:r>
            <a:rPr lang="en-US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1</a:t>
          </a:r>
          <a:r>
            <a:rPr lang="ru-RU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5,</a:t>
          </a:r>
          <a:r>
            <a:rPr lang="en-US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0</a:t>
          </a:r>
          <a:r>
            <a:rPr lang="ru-RU" sz="1200" b="1" kern="1200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rPr>
            <a:t>%)</a:t>
          </a:r>
          <a:endParaRPr lang="ru-RU" sz="1200" kern="1200" dirty="0"/>
        </a:p>
      </dsp:txBody>
      <dsp:txXfrm>
        <a:off x="6781412" y="2673223"/>
        <a:ext cx="4290735" cy="416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ED28A-250F-4F80-B167-19938190B0B5}">
      <dsp:nvSpPr>
        <dsp:cNvPr id="0" name=""/>
        <dsp:cNvSpPr/>
      </dsp:nvSpPr>
      <dsp:spPr>
        <a:xfrm>
          <a:off x="0" y="0"/>
          <a:ext cx="6882716" cy="223224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2D4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с ишемической болезнью сердца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с фибрилляцией предсердий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с хронической болезнью почек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с хроническим гастритом и язвенной болезнью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с избыточной массой тела и ожирением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по здоровому образу жизни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2D4293"/>
              </a:solidFill>
            </a:rPr>
            <a:t>   Школа для пациентов </a:t>
          </a:r>
          <a:r>
            <a:rPr lang="ru-RU" sz="1600" b="1" kern="1200" dirty="0">
              <a:solidFill>
                <a:srgbClr val="C00000"/>
              </a:solidFill>
            </a:rPr>
            <a:t>по активному долголетию</a:t>
          </a:r>
        </a:p>
      </dsp:txBody>
      <dsp:txXfrm>
        <a:off x="65380" y="65380"/>
        <a:ext cx="6751956" cy="2101487"/>
      </dsp:txXfrm>
    </dsp:sp>
    <dsp:sp modelId="{422D7B63-61DC-496D-A898-8ACCA7D57E55}">
      <dsp:nvSpPr>
        <dsp:cNvPr id="0" name=""/>
        <dsp:cNvSpPr/>
      </dsp:nvSpPr>
      <dsp:spPr>
        <a:xfrm>
          <a:off x="7174294" y="954605"/>
          <a:ext cx="618145" cy="323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174294" y="1019212"/>
        <a:ext cx="521234" cy="193822"/>
      </dsp:txXfrm>
    </dsp:sp>
    <dsp:sp modelId="{7AB93C7E-633B-4A90-9FA5-7DF792C5EF7D}">
      <dsp:nvSpPr>
        <dsp:cNvPr id="0" name=""/>
        <dsp:cNvSpPr/>
      </dsp:nvSpPr>
      <dsp:spPr>
        <a:xfrm>
          <a:off x="8049028" y="0"/>
          <a:ext cx="2883127" cy="223224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2D4293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2D4293"/>
              </a:solidFill>
            </a:rPr>
            <a:t>4 занятия по 20 человек, продолжительностью  60  минут, а также оценка знаний (тестирование)</a:t>
          </a:r>
        </a:p>
      </dsp:txBody>
      <dsp:txXfrm>
        <a:off x="8114408" y="65380"/>
        <a:ext cx="2752367" cy="2101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FA1DF-946D-4DAC-A19D-31B522662AC0}">
      <dsp:nvSpPr>
        <dsp:cNvPr id="0" name=""/>
        <dsp:cNvSpPr/>
      </dsp:nvSpPr>
      <dsp:spPr>
        <a:xfrm>
          <a:off x="146108" y="71539"/>
          <a:ext cx="5256446" cy="563744"/>
        </a:xfrm>
        <a:prstGeom prst="roundRect">
          <a:avLst>
            <a:gd name="adj" fmla="val 10000"/>
          </a:avLst>
        </a:prstGeom>
        <a:solidFill>
          <a:srgbClr val="2D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2025 год</a:t>
          </a:r>
          <a:endParaRPr lang="ru-RU" sz="2400" kern="1200" dirty="0"/>
        </a:p>
      </dsp:txBody>
      <dsp:txXfrm>
        <a:off x="162619" y="88050"/>
        <a:ext cx="5223424" cy="530722"/>
      </dsp:txXfrm>
    </dsp:sp>
    <dsp:sp modelId="{4F0C39B1-36A0-4A1E-9756-715E3631192E}">
      <dsp:nvSpPr>
        <dsp:cNvPr id="0" name=""/>
        <dsp:cNvSpPr/>
      </dsp:nvSpPr>
      <dsp:spPr>
        <a:xfrm>
          <a:off x="671753" y="635284"/>
          <a:ext cx="277993" cy="47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33"/>
              </a:lnTo>
              <a:lnTo>
                <a:pt x="277993" y="470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01A34-4F29-4A48-90B7-D7A13E209D74}">
      <dsp:nvSpPr>
        <dsp:cNvPr id="0" name=""/>
        <dsp:cNvSpPr/>
      </dsp:nvSpPr>
      <dsp:spPr>
        <a:xfrm>
          <a:off x="949747" y="823846"/>
          <a:ext cx="4709180" cy="5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По профилю «онкология» - 12 206 случаев лечения </a:t>
          </a:r>
          <a:endParaRPr lang="ru-RU" sz="1400" kern="1200" dirty="0">
            <a:latin typeface="+mn-lt"/>
          </a:endParaRPr>
        </a:p>
      </dsp:txBody>
      <dsp:txXfrm>
        <a:off x="966258" y="840357"/>
        <a:ext cx="4676158" cy="530722"/>
      </dsp:txXfrm>
    </dsp:sp>
    <dsp:sp modelId="{4548EEAF-C1E3-4FAC-8A3C-D16CD33C0E55}">
      <dsp:nvSpPr>
        <dsp:cNvPr id="0" name=""/>
        <dsp:cNvSpPr/>
      </dsp:nvSpPr>
      <dsp:spPr>
        <a:xfrm>
          <a:off x="671753" y="635284"/>
          <a:ext cx="306568" cy="12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739"/>
              </a:lnTo>
              <a:lnTo>
                <a:pt x="306568" y="12227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15C8E-B0C1-46EB-B2A6-F740456B6C88}">
      <dsp:nvSpPr>
        <dsp:cNvPr id="0" name=""/>
        <dsp:cNvSpPr/>
      </dsp:nvSpPr>
      <dsp:spPr>
        <a:xfrm>
          <a:off x="978322" y="1576152"/>
          <a:ext cx="4709180" cy="5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Вирусный гепатит С – по нормативу РФ – 649,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rgbClr val="FF0000"/>
              </a:solidFill>
              <a:latin typeface="+mn-lt"/>
            </a:rPr>
            <a:t>по РС(Я) – 2 257 (+247% от РФ) </a:t>
          </a:r>
          <a:endParaRPr lang="ru-RU" sz="1400" kern="1200" dirty="0" smtClean="0">
            <a:solidFill>
              <a:srgbClr val="FF0000"/>
            </a:solidFill>
            <a:latin typeface="+mn-lt"/>
          </a:endParaRPr>
        </a:p>
      </dsp:txBody>
      <dsp:txXfrm>
        <a:off x="994833" y="1592663"/>
        <a:ext cx="4676158" cy="530722"/>
      </dsp:txXfrm>
    </dsp:sp>
    <dsp:sp modelId="{218A5210-1D55-426C-9C9B-8C152FD6D346}">
      <dsp:nvSpPr>
        <dsp:cNvPr id="0" name=""/>
        <dsp:cNvSpPr/>
      </dsp:nvSpPr>
      <dsp:spPr>
        <a:xfrm>
          <a:off x="671753" y="635284"/>
          <a:ext cx="249418" cy="2137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728"/>
              </a:lnTo>
              <a:lnTo>
                <a:pt x="249418" y="2137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35E19-0D45-4680-A527-2EA4E8E5A5FC}">
      <dsp:nvSpPr>
        <dsp:cNvPr id="0" name=""/>
        <dsp:cNvSpPr/>
      </dsp:nvSpPr>
      <dsp:spPr>
        <a:xfrm>
          <a:off x="921172" y="2395138"/>
          <a:ext cx="4709180" cy="755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ЭКО – по нормативу РФ – 601,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FF0000"/>
              </a:solidFill>
              <a:latin typeface="+mn-lt"/>
              <a:ea typeface="Montserrat Regular"/>
              <a:cs typeface="Montserrat Bold"/>
            </a:rPr>
            <a:t>по РС(Я) – 850 (+41% от РФ)</a:t>
          </a:r>
          <a:endParaRPr lang="ru-RU" sz="1400" b="1" kern="1200" dirty="0" smtClean="0">
            <a:solidFill>
              <a:srgbClr val="FF0000"/>
            </a:solidFill>
            <a:latin typeface="+mn-lt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sz="1400" kern="1200" dirty="0">
            <a:solidFill>
              <a:srgbClr val="FF0000"/>
            </a:solidFill>
            <a:latin typeface="+mn-lt"/>
          </a:endParaRPr>
        </a:p>
      </dsp:txBody>
      <dsp:txXfrm>
        <a:off x="943307" y="2417273"/>
        <a:ext cx="4664910" cy="711480"/>
      </dsp:txXfrm>
    </dsp:sp>
    <dsp:sp modelId="{35758924-16B4-4924-B4FB-6A72C04E81BC}">
      <dsp:nvSpPr>
        <dsp:cNvPr id="0" name=""/>
        <dsp:cNvSpPr/>
      </dsp:nvSpPr>
      <dsp:spPr>
        <a:xfrm>
          <a:off x="5928269" y="42963"/>
          <a:ext cx="5256446" cy="563744"/>
        </a:xfrm>
        <a:prstGeom prst="roundRect">
          <a:avLst>
            <a:gd name="adj" fmla="val 10000"/>
          </a:avLst>
        </a:prstGeom>
        <a:solidFill>
          <a:srgbClr val="2D4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2026 </a:t>
          </a:r>
          <a:r>
            <a:rPr lang="ru-RU" sz="2400" b="1" kern="1200" dirty="0" smtClean="0">
              <a:solidFill>
                <a:schemeClr val="bg1"/>
              </a:solidFill>
              <a:latin typeface="Montserrat Bold"/>
              <a:ea typeface="Montserrat Bold"/>
              <a:cs typeface="Montserrat Bold"/>
            </a:rPr>
            <a:t>год</a:t>
          </a:r>
          <a:endParaRPr lang="ru-RU" sz="2400" kern="1200" dirty="0"/>
        </a:p>
      </dsp:txBody>
      <dsp:txXfrm>
        <a:off x="5944780" y="59474"/>
        <a:ext cx="5223424" cy="530722"/>
      </dsp:txXfrm>
    </dsp:sp>
    <dsp:sp modelId="{5D43E64E-62D9-4F9D-AB15-050E708E33C7}">
      <dsp:nvSpPr>
        <dsp:cNvPr id="0" name=""/>
        <dsp:cNvSpPr/>
      </dsp:nvSpPr>
      <dsp:spPr>
        <a:xfrm>
          <a:off x="6453914" y="606708"/>
          <a:ext cx="142160" cy="46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912"/>
              </a:lnTo>
              <a:lnTo>
                <a:pt x="142160" y="46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F6AB-49BF-43E4-9429-52116212ECC9}">
      <dsp:nvSpPr>
        <dsp:cNvPr id="0" name=""/>
        <dsp:cNvSpPr/>
      </dsp:nvSpPr>
      <dsp:spPr>
        <a:xfrm>
          <a:off x="6596075" y="785748"/>
          <a:ext cx="4709180" cy="5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По профилю «онкология»  - 13 235 случаев лечения </a:t>
          </a:r>
          <a:r>
            <a:rPr lang="ru-RU" sz="1400" b="1" kern="1200" dirty="0" smtClean="0">
              <a:solidFill>
                <a:srgbClr val="C00000"/>
              </a:solidFill>
              <a:latin typeface="+mn-lt"/>
              <a:ea typeface="Montserrat Regular"/>
              <a:cs typeface="Montserrat Bold"/>
            </a:rPr>
            <a:t>(+8,4%)</a:t>
          </a: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  </a:t>
          </a:r>
          <a:endParaRPr lang="ru-RU" sz="1400" b="1" kern="1200" dirty="0">
            <a:solidFill>
              <a:srgbClr val="00B050"/>
            </a:solidFill>
            <a:latin typeface="+mn-lt"/>
          </a:endParaRPr>
        </a:p>
      </dsp:txBody>
      <dsp:txXfrm>
        <a:off x="6612586" y="802259"/>
        <a:ext cx="4676158" cy="530722"/>
      </dsp:txXfrm>
    </dsp:sp>
    <dsp:sp modelId="{D81F8C07-329D-44E7-946E-99EBEBC518B1}">
      <dsp:nvSpPr>
        <dsp:cNvPr id="0" name=""/>
        <dsp:cNvSpPr/>
      </dsp:nvSpPr>
      <dsp:spPr>
        <a:xfrm>
          <a:off x="6453914" y="606708"/>
          <a:ext cx="129401" cy="125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321"/>
              </a:lnTo>
              <a:lnTo>
                <a:pt x="129401" y="1251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4F304-5543-4219-9596-C0361A03AAD5}">
      <dsp:nvSpPr>
        <dsp:cNvPr id="0" name=""/>
        <dsp:cNvSpPr/>
      </dsp:nvSpPr>
      <dsp:spPr>
        <a:xfrm>
          <a:off x="6583316" y="1576157"/>
          <a:ext cx="4709180" cy="5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Вирусный гепатит С – по </a:t>
          </a: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ПГГ </a:t>
          </a:r>
          <a:r>
            <a:rPr lang="ru-RU" sz="1400" b="1" kern="1200" dirty="0" smtClean="0">
              <a:solidFill>
                <a:srgbClr val="2D4293"/>
              </a:solidFill>
              <a:latin typeface="+mn-lt"/>
              <a:ea typeface="Montserrat Regular"/>
              <a:cs typeface="Montserrat Bold"/>
            </a:rPr>
            <a:t>РФ – 1 185  </a:t>
          </a:r>
          <a:r>
            <a:rPr lang="ru-RU" sz="1400" b="1" kern="1200" dirty="0" smtClean="0">
              <a:solidFill>
                <a:srgbClr val="B00000"/>
              </a:solidFill>
              <a:latin typeface="+mn-lt"/>
              <a:ea typeface="Montserrat Regular"/>
              <a:cs typeface="Montserrat Bold"/>
            </a:rPr>
            <a:t>(+82,6%)</a:t>
          </a:r>
          <a:endParaRPr lang="ru-RU" sz="1400" b="1" kern="1200" dirty="0" smtClean="0">
            <a:solidFill>
              <a:srgbClr val="B00000"/>
            </a:solidFill>
            <a:latin typeface="+mn-lt"/>
          </a:endParaRPr>
        </a:p>
      </dsp:txBody>
      <dsp:txXfrm>
        <a:off x="6599827" y="1592668"/>
        <a:ext cx="4676158" cy="530722"/>
      </dsp:txXfrm>
    </dsp:sp>
    <dsp:sp modelId="{270652E9-3E14-452A-A500-A7D93C80CD6E}">
      <dsp:nvSpPr>
        <dsp:cNvPr id="0" name=""/>
        <dsp:cNvSpPr/>
      </dsp:nvSpPr>
      <dsp:spPr>
        <a:xfrm>
          <a:off x="6453914" y="606708"/>
          <a:ext cx="100826" cy="199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804"/>
              </a:lnTo>
              <a:lnTo>
                <a:pt x="100826" y="1997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5EF5F-A850-41A3-9C45-6534C5AC9623}">
      <dsp:nvSpPr>
        <dsp:cNvPr id="0" name=""/>
        <dsp:cNvSpPr/>
      </dsp:nvSpPr>
      <dsp:spPr>
        <a:xfrm>
          <a:off x="6554741" y="2395132"/>
          <a:ext cx="4709180" cy="418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ЭКО по 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ПГГ 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ea typeface="Montserrat Regular"/>
              <a:cs typeface="Montserrat Bold"/>
            </a:rPr>
            <a:t>РФ – 682 </a:t>
          </a:r>
          <a:r>
            <a:rPr lang="ru-RU" sz="1400" b="1" kern="1200" dirty="0" smtClean="0">
              <a:solidFill>
                <a:srgbClr val="C00000"/>
              </a:solidFill>
              <a:latin typeface="+mn-lt"/>
              <a:ea typeface="Montserrat Regular"/>
              <a:cs typeface="Montserrat Bold"/>
            </a:rPr>
            <a:t>(+15,1%)</a:t>
          </a:r>
          <a:endParaRPr lang="ru-RU" sz="1400" kern="1200" dirty="0" smtClean="0">
            <a:latin typeface="+mn-lt"/>
          </a:endParaRPr>
        </a:p>
        <a:p>
          <a:pPr lvl="0" algn="l">
            <a:spcBef>
              <a:spcPct val="0"/>
            </a:spcBef>
            <a:buClrTx/>
            <a:buSzTx/>
            <a:buFontTx/>
            <a:buNone/>
          </a:pPr>
          <a:endParaRPr lang="ru-RU" sz="1400" b="1" kern="1200" dirty="0">
            <a:solidFill>
              <a:srgbClr val="B00000"/>
            </a:solidFill>
            <a:latin typeface="+mn-lt"/>
          </a:endParaRPr>
        </a:p>
      </dsp:txBody>
      <dsp:txXfrm>
        <a:off x="6567006" y="2407397"/>
        <a:ext cx="4684650" cy="394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D6A94-D6E2-4FE1-BB25-A50E4A795514}">
      <dsp:nvSpPr>
        <dsp:cNvPr id="0" name=""/>
        <dsp:cNvSpPr/>
      </dsp:nvSpPr>
      <dsp:spPr>
        <a:xfrm>
          <a:off x="-5900934" y="-903617"/>
          <a:ext cx="7029431" cy="7029431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BB4C-9EFD-42B3-AC98-D39998083B7C}">
      <dsp:nvSpPr>
        <dsp:cNvPr id="0" name=""/>
        <dsp:cNvSpPr/>
      </dsp:nvSpPr>
      <dsp:spPr>
        <a:xfrm>
          <a:off x="366337" y="237401"/>
          <a:ext cx="9350253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Фотодинамическая терапия: при раке мочевого пузыря, при раке пищевода и кардии; Трансуретральная резекция с фотодинамической терапией при раке мочевого пузыря  </a:t>
          </a:r>
        </a:p>
      </dsp:txBody>
      <dsp:txXfrm>
        <a:off x="366337" y="237401"/>
        <a:ext cx="9350253" cy="474593"/>
      </dsp:txXfrm>
    </dsp:sp>
    <dsp:sp modelId="{1C90AD38-728D-4869-95CB-7CCD546B1508}">
      <dsp:nvSpPr>
        <dsp:cNvPr id="0" name=""/>
        <dsp:cNvSpPr/>
      </dsp:nvSpPr>
      <dsp:spPr>
        <a:xfrm>
          <a:off x="69716" y="178076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C1BBC-D2FF-4108-BE5C-1FFF7C3FE0C4}">
      <dsp:nvSpPr>
        <dsp:cNvPr id="0" name=""/>
        <dsp:cNvSpPr/>
      </dsp:nvSpPr>
      <dsp:spPr>
        <a:xfrm>
          <a:off x="796123" y="949708"/>
          <a:ext cx="8920466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Чрескожный энергетический нейролизис чревного сплетения под рентгентелевизионным контролем                         </a:t>
          </a:r>
        </a:p>
      </dsp:txBody>
      <dsp:txXfrm>
        <a:off x="796123" y="949708"/>
        <a:ext cx="8920466" cy="474593"/>
      </dsp:txXfrm>
    </dsp:sp>
    <dsp:sp modelId="{23AE41F5-3215-4411-A95A-B83C207DE7D8}">
      <dsp:nvSpPr>
        <dsp:cNvPr id="0" name=""/>
        <dsp:cNvSpPr/>
      </dsp:nvSpPr>
      <dsp:spPr>
        <a:xfrm>
          <a:off x="499503" y="890384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16DBE-94CE-42D0-9542-7E78690A3F5D}">
      <dsp:nvSpPr>
        <dsp:cNvPr id="0" name=""/>
        <dsp:cNvSpPr/>
      </dsp:nvSpPr>
      <dsp:spPr>
        <a:xfrm>
          <a:off x="1031644" y="1661493"/>
          <a:ext cx="8684945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Склеропластика с использованием трансплантата из полотна офтальмологического трикотажного полиэфирного с полимерным покрытием, содержащим биоактивное вещество </a:t>
          </a:r>
        </a:p>
      </dsp:txBody>
      <dsp:txXfrm>
        <a:off x="1031644" y="1661493"/>
        <a:ext cx="8684945" cy="474593"/>
      </dsp:txXfrm>
    </dsp:sp>
    <dsp:sp modelId="{29A1FD62-E118-4D6F-B7AA-5A21B25CD16A}">
      <dsp:nvSpPr>
        <dsp:cNvPr id="0" name=""/>
        <dsp:cNvSpPr/>
      </dsp:nvSpPr>
      <dsp:spPr>
        <a:xfrm>
          <a:off x="735024" y="1602169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F2B4-56B0-4616-95FB-DC411CCB46BF}">
      <dsp:nvSpPr>
        <dsp:cNvPr id="0" name=""/>
        <dsp:cNvSpPr/>
      </dsp:nvSpPr>
      <dsp:spPr>
        <a:xfrm>
          <a:off x="1106844" y="2373801"/>
          <a:ext cx="8609746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Аутопластика свободным лоскутом конъюнктивы;                                                                                                                  Лазерная коагуляция глазного дна в навигационном режиме с мультимодальной визуализацией</a:t>
          </a:r>
        </a:p>
      </dsp:txBody>
      <dsp:txXfrm>
        <a:off x="1106844" y="2373801"/>
        <a:ext cx="8609746" cy="474593"/>
      </dsp:txXfrm>
    </dsp:sp>
    <dsp:sp modelId="{CA96216A-6B5D-49B9-9019-C2C80D8139F1}">
      <dsp:nvSpPr>
        <dsp:cNvPr id="0" name=""/>
        <dsp:cNvSpPr/>
      </dsp:nvSpPr>
      <dsp:spPr>
        <a:xfrm>
          <a:off x="810223" y="2314477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275B4-BB69-44FC-BE9F-56C6D206662B}">
      <dsp:nvSpPr>
        <dsp:cNvPr id="0" name=""/>
        <dsp:cNvSpPr/>
      </dsp:nvSpPr>
      <dsp:spPr>
        <a:xfrm>
          <a:off x="1031644" y="3086108"/>
          <a:ext cx="8684945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Замена ранее имплантированного однокамерного (двух и трех камерного) кардиовертера-дефибриллятора</a:t>
          </a:r>
        </a:p>
      </dsp:txBody>
      <dsp:txXfrm>
        <a:off x="1031644" y="3086108"/>
        <a:ext cx="8684945" cy="474593"/>
      </dsp:txXfrm>
    </dsp:sp>
    <dsp:sp modelId="{31A2FA84-A1E4-4065-BB32-2681643F8534}">
      <dsp:nvSpPr>
        <dsp:cNvPr id="0" name=""/>
        <dsp:cNvSpPr/>
      </dsp:nvSpPr>
      <dsp:spPr>
        <a:xfrm>
          <a:off x="735024" y="3026784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007CA-9E25-4E22-A48F-0A87D13D7AEB}">
      <dsp:nvSpPr>
        <dsp:cNvPr id="0" name=""/>
        <dsp:cNvSpPr/>
      </dsp:nvSpPr>
      <dsp:spPr>
        <a:xfrm>
          <a:off x="796123" y="3797894"/>
          <a:ext cx="8920466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Радиочастотная абляция проводящих путей и аритмогенных зон сердца, эндоваскулярным доступом с использованием навигационной системы картирования сердца</a:t>
          </a:r>
        </a:p>
      </dsp:txBody>
      <dsp:txXfrm>
        <a:off x="796123" y="3797894"/>
        <a:ext cx="8920466" cy="474593"/>
      </dsp:txXfrm>
    </dsp:sp>
    <dsp:sp modelId="{42EB4A54-0FE3-4169-BC39-C06636C7E853}">
      <dsp:nvSpPr>
        <dsp:cNvPr id="0" name=""/>
        <dsp:cNvSpPr/>
      </dsp:nvSpPr>
      <dsp:spPr>
        <a:xfrm>
          <a:off x="499503" y="3738570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660A1-067C-4A8A-ABE1-F73F3E95A14E}">
      <dsp:nvSpPr>
        <dsp:cNvPr id="0" name=""/>
        <dsp:cNvSpPr/>
      </dsp:nvSpPr>
      <dsp:spPr>
        <a:xfrm>
          <a:off x="366337" y="4486956"/>
          <a:ext cx="9350253" cy="47459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7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Лапароскопическая продольная резекция желудка; Лапароскопическое билиопанкреатическое шунтирование; Лапароскопическое гастрошунтирование</a:t>
          </a:r>
        </a:p>
      </dsp:txBody>
      <dsp:txXfrm>
        <a:off x="366337" y="4486956"/>
        <a:ext cx="9350253" cy="474593"/>
      </dsp:txXfrm>
    </dsp:sp>
    <dsp:sp modelId="{2EBCB4C9-58EC-4B72-B2A6-2F314055B041}">
      <dsp:nvSpPr>
        <dsp:cNvPr id="0" name=""/>
        <dsp:cNvSpPr/>
      </dsp:nvSpPr>
      <dsp:spPr>
        <a:xfrm>
          <a:off x="69716" y="4450877"/>
          <a:ext cx="593241" cy="593241"/>
        </a:xfrm>
        <a:prstGeom prst="ellipse">
          <a:avLst/>
        </a:prstGeom>
        <a:solidFill>
          <a:srgbClr val="59B27C"/>
        </a:solidFill>
        <a:ln w="12700" cap="flat" cmpd="sng" algn="ctr">
          <a:solidFill>
            <a:srgbClr val="59B2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0.26281</cdr:x>
      <cdr:y>0.64758</cdr:y>
    </cdr:from>
    <cdr:to>
      <cdr:x>0.34597</cdr:x>
      <cdr:y>0.73046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8330" y="3125987"/>
          <a:ext cx="948787" cy="4000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106,7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0.40727</cdr:x>
      <cdr:y>0.77313</cdr:y>
    </cdr:from>
    <cdr:to>
      <cdr:x>0.48289</cdr:x>
      <cdr:y>0.8315</cdr:y>
    </cdr:to>
    <cdr:sp macro="" textlink="">
      <cdr:nvSpPr>
        <cdr:cNvPr id="4" name="TextBox 3"/>
        <cdr:cNvSpPr txBox="1"/>
      </cdr:nvSpPr>
      <cdr:spPr>
        <a:xfrm xmlns:a="http://schemas.openxmlformats.org/drawingml/2006/main" rot="10800000" flipV="1">
          <a:off x="4646435" y="3732040"/>
          <a:ext cx="862781" cy="2817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100,6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0.1415</cdr:x>
      <cdr:y>0.67784</cdr:y>
    </cdr:from>
    <cdr:to>
      <cdr:x>0.20855</cdr:x>
      <cdr:y>0.76387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14365" y="3272081"/>
          <a:ext cx="764956" cy="41528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115,7% 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0.72189</cdr:x>
      <cdr:y>0.09471</cdr:y>
    </cdr:from>
    <cdr:to>
      <cdr:x>0.89574</cdr:x>
      <cdr:y>0.14758</cdr:y>
    </cdr:to>
    <cdr:sp macro="" textlink="">
      <cdr:nvSpPr>
        <cdr:cNvPr id="6" name="TextBox 1"/>
        <cdr:cNvSpPr txBox="1"/>
      </cdr:nvSpPr>
      <cdr:spPr>
        <a:xfrm xmlns:a="http://schemas.openxmlformats.org/drawingml/2006/main" rot="10800000" flipV="1">
          <a:off x="8235850" y="457200"/>
          <a:ext cx="1983409" cy="25518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000" b="1" dirty="0" smtClean="0"/>
            <a:t>%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выполнения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0.54275</cdr:x>
      <cdr:y>0.70263</cdr:y>
    </cdr:from>
    <cdr:to>
      <cdr:x>0.61898</cdr:x>
      <cdr:y>0.75829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2085" y="3391742"/>
          <a:ext cx="869708" cy="2686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7,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%)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0.82481</cdr:x>
      <cdr:y>0.70212</cdr:y>
    </cdr:from>
    <cdr:to>
      <cdr:x>0.90284</cdr:x>
      <cdr:y>0.75665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10072" y="3389248"/>
          <a:ext cx="890219" cy="2632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100,0%      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0.33969</cdr:y>
    </cdr:from>
    <cdr:to>
      <cdr:x>1</cdr:x>
      <cdr:y>0.33969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0" y="1892595"/>
          <a:ext cx="12192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0.87515</cdr:x>
      <cdr:y>0.27724</cdr:y>
    </cdr:from>
    <cdr:to>
      <cdr:x>0.96323</cdr:x>
      <cdr:y>0.32696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0669772" y="1544639"/>
          <a:ext cx="107388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РС (Я) -</a:t>
          </a:r>
          <a:r>
            <a:rPr lang="en-US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</a:t>
          </a:r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789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0.57251</cdr:y>
    </cdr:from>
    <cdr:to>
      <cdr:x>1</cdr:x>
      <cdr:y>0.57251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0" y="3189741"/>
          <a:ext cx="121920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0.88125</cdr:x>
      <cdr:y>0.51579</cdr:y>
    </cdr:from>
    <cdr:to>
      <cdr:x>0.96933</cdr:x>
      <cdr:y>0.56551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0744256" y="2873702"/>
          <a:ext cx="107387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РС (Я) -</a:t>
          </a:r>
          <a:r>
            <a:rPr lang="en-US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</a:t>
          </a:r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575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0.27954</cdr:x>
      <cdr:y>0.44532</cdr:y>
    </cdr:from>
    <cdr:to>
      <cdr:x>0.36381</cdr:x>
      <cdr:y>0.55999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6372" y="1239706"/>
          <a:ext cx="963558" cy="319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98,9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0.44349</cdr:x>
      <cdr:y>0.60182</cdr:y>
    </cdr:from>
    <cdr:to>
      <cdr:x>0.52708</cdr:x>
      <cdr:y>0.70598</cdr:y>
    </cdr:to>
    <cdr:sp macro="" textlink="">
      <cdr:nvSpPr>
        <cdr:cNvPr id="4" name="TextBox 3"/>
        <cdr:cNvSpPr txBox="1"/>
      </cdr:nvSpPr>
      <cdr:spPr>
        <a:xfrm xmlns:a="http://schemas.openxmlformats.org/drawingml/2006/main" rot="10800000" flipV="1">
          <a:off x="5071059" y="1675384"/>
          <a:ext cx="955771" cy="2899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92,5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0.10966</cdr:x>
      <cdr:y>0.57127</cdr:y>
    </cdr:from>
    <cdr:to>
      <cdr:x>0.2022</cdr:x>
      <cdr:y>0.67861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53901" y="1590338"/>
          <a:ext cx="1058180" cy="29881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100,0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0.26993</cdr:x>
      <cdr:y>0.06096</cdr:y>
    </cdr:from>
    <cdr:to>
      <cdr:x>0.41652</cdr:x>
      <cdr:y>0.18933</cdr:y>
    </cdr:to>
    <cdr:sp macro="" textlink="">
      <cdr:nvSpPr>
        <cdr:cNvPr id="6" name="TextBox 1"/>
        <cdr:cNvSpPr txBox="1"/>
      </cdr:nvSpPr>
      <cdr:spPr>
        <a:xfrm xmlns:a="http://schemas.openxmlformats.org/drawingml/2006/main" rot="10800000" flipV="1">
          <a:off x="3086497" y="169705"/>
          <a:ext cx="1676166" cy="3573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% выполнения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0.76708</cdr:x>
      <cdr:y>0.46029</cdr:y>
    </cdr:from>
    <cdr:to>
      <cdr:x>0.85112</cdr:x>
      <cdr:y>0.56228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71129" y="1281383"/>
          <a:ext cx="960926" cy="2839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00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,0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0.15727</cdr:x>
      <cdr:y>0.44596</cdr:y>
    </cdr:from>
    <cdr:to>
      <cdr:x>0.26328</cdr:x>
      <cdr:y>0.55037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7596" y="1237577"/>
          <a:ext cx="1211639" cy="2897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102,1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0.35163</cdr:x>
      <cdr:y>0.37931</cdr:y>
    </cdr:from>
    <cdr:to>
      <cdr:x>0.44078</cdr:x>
      <cdr:y>0.47486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19131" y="1052623"/>
          <a:ext cx="1018929" cy="2651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99,9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0.55051</cdr:x>
      <cdr:y>0.47342</cdr:y>
    </cdr:from>
    <cdr:to>
      <cdr:x>0.64019</cdr:x>
      <cdr:y>0.59155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92343" y="1313777"/>
          <a:ext cx="1024987" cy="32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55,3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0.74254</cdr:x>
      <cdr:y>0.51764</cdr:y>
    </cdr:from>
    <cdr:to>
      <cdr:x>0.83828</cdr:x>
      <cdr:y>0.64647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87194" y="1436499"/>
          <a:ext cx="1094291" cy="3575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1,0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0.06855</cdr:x>
      <cdr:y>0.46153</cdr:y>
    </cdr:from>
    <cdr:to>
      <cdr:x>0.149</cdr:x>
      <cdr:y>0.55031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032" y="1456674"/>
          <a:ext cx="848594" cy="280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00,9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0.74298</cdr:x>
      <cdr:y>0.49125</cdr:y>
    </cdr:from>
    <cdr:to>
      <cdr:x>0.80603</cdr:x>
      <cdr:y>0.59065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36617" y="1550464"/>
          <a:ext cx="665020" cy="3137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99,4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0.28423</cdr:x>
      <cdr:y>0.49508</cdr:y>
    </cdr:from>
    <cdr:to>
      <cdr:x>0.36754</cdr:x>
      <cdr:y>0.62877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97921" y="1562554"/>
          <a:ext cx="878754" cy="4219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88,0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0.3998</cdr:x>
      <cdr:y>0.52595</cdr:y>
    </cdr:from>
    <cdr:to>
      <cdr:x>0.46573</cdr:x>
      <cdr:y>0.63481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6908" y="1659996"/>
          <a:ext cx="695335" cy="3435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100,8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0.5043</cdr:x>
      <cdr:y>0.59074</cdr:y>
    </cdr:from>
    <cdr:to>
      <cdr:x>0.59241</cdr:x>
      <cdr:y>0.67706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19118" y="1864470"/>
          <a:ext cx="929282" cy="272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05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   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0.61307</cdr:x>
      <cdr:y>0.52293</cdr:y>
    </cdr:from>
    <cdr:to>
      <cdr:x>0.69987</cdr:x>
      <cdr:y>0.60463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466402" y="1650471"/>
          <a:ext cx="915473" cy="2578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56,6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0.85443</cdr:x>
      <cdr:y>0.51352</cdr:y>
    </cdr:from>
    <cdr:to>
      <cdr:x>0.92177</cdr:x>
      <cdr:y>0.60758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12150" y="1620752"/>
          <a:ext cx="710268" cy="2968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98,7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0.19153</cdr:x>
      <cdr:y>0.50869</cdr:y>
    </cdr:from>
    <cdr:to>
      <cdr:x>0.25302</cdr:x>
      <cdr:y>0.59859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20186" y="1605516"/>
          <a:ext cx="648587" cy="2837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107,8%  </a:t>
          </a:r>
          <a:r>
            <a:rPr lang="ru-RU" sz="1000" dirty="0" smtClean="0"/>
            <a:t> </a:t>
          </a:r>
          <a:endParaRPr lang="ru-RU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0.12813</cdr:x>
      <cdr:y>0.41333</cdr:y>
    </cdr:from>
    <cdr:to>
      <cdr:x>0.2558</cdr:x>
      <cdr:y>0.54611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5036" y="988820"/>
          <a:ext cx="921707" cy="3176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103,2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0.5316</cdr:x>
      <cdr:y>0.59041</cdr:y>
    </cdr:from>
    <cdr:to>
      <cdr:x>0.69213</cdr:x>
      <cdr:y>0.70935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37915" y="1412454"/>
          <a:ext cx="1158946" cy="2845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0.74484</cdr:x>
      <cdr:y>0.60768</cdr:y>
    </cdr:from>
    <cdr:to>
      <cdr:x>0.88644</cdr:x>
      <cdr:y>0.7213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77394" y="1453771"/>
          <a:ext cx="1022299" cy="2718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9,</a:t>
          </a:r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 </a:t>
          </a:r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0.25184</cdr:x>
      <cdr:y>0.02222</cdr:y>
    </cdr:from>
    <cdr:to>
      <cdr:x>0.80118</cdr:x>
      <cdr:y>0.13333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18168" y="53163"/>
          <a:ext cx="396594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Дневной стационар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0.35052</cdr:x>
      <cdr:y>0.46667</cdr:y>
    </cdr:from>
    <cdr:to>
      <cdr:x>0.45066</cdr:x>
      <cdr:y>0.58194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30549" y="1116419"/>
          <a:ext cx="723014" cy="2757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120,8%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0.33825</cdr:x>
      <cdr:y>0.53745</cdr:y>
    </cdr:from>
    <cdr:to>
      <cdr:x>0.5761</cdr:x>
      <cdr:y>0.67245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9291" y="1297184"/>
          <a:ext cx="794096" cy="3258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itchFamily="18" charset="0"/>
              <a:cs typeface="Times New Roman" pitchFamily="18" charset="0"/>
            </a:rPr>
            <a:t>93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,5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0.22095</cdr:x>
      <cdr:y>0.07435</cdr:y>
    </cdr:from>
    <cdr:to>
      <cdr:x>0.55974</cdr:x>
      <cdr:y>0.171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8466" y="212651"/>
          <a:ext cx="733646" cy="27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i="0" dirty="0" smtClean="0">
              <a:latin typeface="Times New Roman" pitchFamily="18" charset="0"/>
              <a:cs typeface="Times New Roman" pitchFamily="18" charset="0"/>
            </a:rPr>
            <a:t>270 622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0.49463</cdr:x>
      <cdr:y>0.10004</cdr:y>
    </cdr:from>
    <cdr:to>
      <cdr:x>0.7387</cdr:x>
      <cdr:y>0.1953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1370" y="241450"/>
          <a:ext cx="814858" cy="229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25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2 999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0.78204</cdr:y>
    </cdr:from>
    <cdr:to>
      <cdr:x>1</cdr:x>
      <cdr:y>0.84395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94001"/>
          <a:ext cx="3908424" cy="32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Исполнение за 2025 год –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9,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0.0121</cdr:x>
      <cdr:y>0.78325</cdr:y>
    </cdr:from>
    <cdr:to>
      <cdr:x>1</cdr:x>
      <cdr:y>0.83997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600" y="4100378"/>
          <a:ext cx="4146550" cy="296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Исполнение за 2025 год – 99,8%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0.1789</cdr:x>
      <cdr:y>0.07397</cdr:y>
    </cdr:from>
    <cdr:to>
      <cdr:x>0.33883</cdr:x>
      <cdr:y>0.14243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0889" y="387243"/>
          <a:ext cx="671290" cy="358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0.64053</cdr:x>
      <cdr:y>0.07188</cdr:y>
    </cdr:from>
    <cdr:to>
      <cdr:x>0.80588</cdr:x>
      <cdr:y>0.13405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88542" y="376295"/>
          <a:ext cx="694032" cy="325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0.1823</cdr:x>
      <cdr:y>0.35833</cdr:y>
    </cdr:from>
    <cdr:to>
      <cdr:x>0.34189</cdr:x>
      <cdr:y>0.425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5175" y="1828800"/>
          <a:ext cx="669851" cy="3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1 6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0.0121</cdr:x>
      <cdr:y>0.77355</cdr:y>
    </cdr:from>
    <cdr:to>
      <cdr:x>1</cdr:x>
      <cdr:y>0.83026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3947910"/>
          <a:ext cx="4146550" cy="289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Исполнение за 2025 год – 1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00,0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%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FDA0-9286-48ED-ADDE-9034CD5D520F}" type="datetimeFigureOut">
              <a:rPr lang="ru-RU" smtClean="0"/>
              <a:pPr/>
              <a:t>20.03.2026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1392C-8E0A-4855-9B8B-2845887246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9CEF-8BC1-4DE4-9814-5786D4F8EF46}" type="datetimeFigureOut">
              <a:rPr lang="ru-RU" smtClean="0"/>
              <a:pPr/>
              <a:t>20.03.2026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9CA03-1FC6-465F-B00C-64F2E1CE35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5A4476C3-1AEE-44F9-8B7B-A30766C4BAED}" type="slidenum">
              <a:rPr lang="ru-RU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="" xmlns:a16="http://schemas.microsoft.com/office/drawing/2014/main" id="{DB69E018-51C7-C19A-BC36-40361AB9EC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5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A49-C94B-4219-BB2C-6A0170EC55E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4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xmlns="" id="{AE68687D-6998-7DFC-7390-E751B44CCB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670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AAAD77-3229-2247-41B2-0FA2C2F0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0FB30F3-0DDA-A1A3-067D-EE6A47F2F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92888" cy="37084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0490E91E-8424-4AB6-D458-549D287DB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/>
              <a:t>ИИ теперь 4 направления. Телемедицина не в пнф, ШСД не в пнф, ПЭТ,ОФЭКТ и всякие аббревиатуры.</a:t>
            </a:r>
          </a:p>
          <a:p>
            <a:r>
              <a:rPr lang="ru-RU" sz="1100" dirty="0"/>
              <a:t>Ковид сносим.</a:t>
            </a:r>
          </a:p>
          <a:p>
            <a:r>
              <a:rPr lang="ru-RU" sz="1100" dirty="0"/>
              <a:t>Центры здоровья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3CB42D-9BEA-26C1-B7BB-DF3480B5A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D46DAA49-C94B-4219-BB2C-6A0170EC55EE}" type="slidenum">
              <a:rPr lang="ru-RU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23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xmlns="" id="{C4B87E07-3B6A-A204-A8E9-79124FD9E6E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7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6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 сравнение исполнения объемов по нормативам ПГГ РС(Я) и ПГГ</a:t>
            </a:r>
            <a:r>
              <a:rPr lang="ru-RU" baseline="0" dirty="0" smtClean="0"/>
              <a:t> Р</a:t>
            </a:r>
            <a:r>
              <a:rPr lang="ru-RU" dirty="0" smtClean="0"/>
              <a:t>Ф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2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CA03-1FC6-465F-B00C-64F2E1CE35A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1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AA49-C94B-4219-BB2C-6A0170EC55E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7EEAC-CA62-44B4-85BB-A96BA2073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1CE3F9-0538-4D9D-854E-FB32CE6A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11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E4FE7AF-7E07-2142-9481-3260588F9C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37021" y="296563"/>
            <a:ext cx="2910015" cy="4985950"/>
          </a:xfrm>
          <a:custGeom>
            <a:avLst/>
            <a:gdLst>
              <a:gd name="connsiteX0" fmla="*/ 80560 w 2834640"/>
              <a:gd name="connsiteY0" fmla="*/ 0 h 4872446"/>
              <a:gd name="connsiteX1" fmla="*/ 2754080 w 2834640"/>
              <a:gd name="connsiteY1" fmla="*/ 0 h 4872446"/>
              <a:gd name="connsiteX2" fmla="*/ 2834640 w 2834640"/>
              <a:gd name="connsiteY2" fmla="*/ 80560 h 4872446"/>
              <a:gd name="connsiteX3" fmla="*/ 2834640 w 2834640"/>
              <a:gd name="connsiteY3" fmla="*/ 4791886 h 4872446"/>
              <a:gd name="connsiteX4" fmla="*/ 2754080 w 2834640"/>
              <a:gd name="connsiteY4" fmla="*/ 4872446 h 4872446"/>
              <a:gd name="connsiteX5" fmla="*/ 80560 w 2834640"/>
              <a:gd name="connsiteY5" fmla="*/ 4872446 h 4872446"/>
              <a:gd name="connsiteX6" fmla="*/ 0 w 2834640"/>
              <a:gd name="connsiteY6" fmla="*/ 4791886 h 4872446"/>
              <a:gd name="connsiteX7" fmla="*/ 0 w 2834640"/>
              <a:gd name="connsiteY7" fmla="*/ 80560 h 4872446"/>
              <a:gd name="connsiteX8" fmla="*/ 80560 w 2834640"/>
              <a:gd name="connsiteY8" fmla="*/ 0 h 487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4640" h="4872446">
                <a:moveTo>
                  <a:pt x="80560" y="0"/>
                </a:moveTo>
                <a:lnTo>
                  <a:pt x="2754080" y="0"/>
                </a:lnTo>
                <a:cubicBezTo>
                  <a:pt x="2798572" y="0"/>
                  <a:pt x="2834640" y="36068"/>
                  <a:pt x="2834640" y="80560"/>
                </a:cubicBezTo>
                <a:lnTo>
                  <a:pt x="2834640" y="4791886"/>
                </a:lnTo>
                <a:cubicBezTo>
                  <a:pt x="2834640" y="4836378"/>
                  <a:pt x="2798572" y="4872446"/>
                  <a:pt x="2754080" y="4872446"/>
                </a:cubicBezTo>
                <a:lnTo>
                  <a:pt x="80560" y="4872446"/>
                </a:lnTo>
                <a:cubicBezTo>
                  <a:pt x="36068" y="4872446"/>
                  <a:pt x="0" y="4836378"/>
                  <a:pt x="0" y="4791886"/>
                </a:cubicBezTo>
                <a:lnTo>
                  <a:pt x="0" y="80560"/>
                </a:lnTo>
                <a:cubicBezTo>
                  <a:pt x="0" y="36068"/>
                  <a:pt x="36068" y="0"/>
                  <a:pt x="8056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perspectiveRight" fov="2100000">
              <a:rot lat="21120000" lon="18600000" rev="2220000"/>
            </a:camera>
            <a:lightRig rig="threePt" dir="t"/>
          </a:scene3d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205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352B33D-1A92-2D43-BFDD-66BB2A2E9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3488" y="1027355"/>
            <a:ext cx="2751580" cy="2737821"/>
          </a:xfrm>
          <a:custGeom>
            <a:avLst/>
            <a:gdLst>
              <a:gd name="connsiteX0" fmla="*/ 340383 w 2689412"/>
              <a:gd name="connsiteY0" fmla="*/ 0 h 2675964"/>
              <a:gd name="connsiteX1" fmla="*/ 2349029 w 2689412"/>
              <a:gd name="connsiteY1" fmla="*/ 0 h 2675964"/>
              <a:gd name="connsiteX2" fmla="*/ 2689412 w 2689412"/>
              <a:gd name="connsiteY2" fmla="*/ 340383 h 2675964"/>
              <a:gd name="connsiteX3" fmla="*/ 2689412 w 2689412"/>
              <a:gd name="connsiteY3" fmla="*/ 2335581 h 2675964"/>
              <a:gd name="connsiteX4" fmla="*/ 2349029 w 2689412"/>
              <a:gd name="connsiteY4" fmla="*/ 2675964 h 2675964"/>
              <a:gd name="connsiteX5" fmla="*/ 340383 w 2689412"/>
              <a:gd name="connsiteY5" fmla="*/ 2675964 h 2675964"/>
              <a:gd name="connsiteX6" fmla="*/ 0 w 2689412"/>
              <a:gd name="connsiteY6" fmla="*/ 2335581 h 2675964"/>
              <a:gd name="connsiteX7" fmla="*/ 0 w 2689412"/>
              <a:gd name="connsiteY7" fmla="*/ 340383 h 2675964"/>
              <a:gd name="connsiteX8" fmla="*/ 340383 w 2689412"/>
              <a:gd name="connsiteY8" fmla="*/ 0 h 267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9412" h="2675964">
                <a:moveTo>
                  <a:pt x="340383" y="0"/>
                </a:moveTo>
                <a:lnTo>
                  <a:pt x="2349029" y="0"/>
                </a:lnTo>
                <a:cubicBezTo>
                  <a:pt x="2537017" y="0"/>
                  <a:pt x="2689412" y="152395"/>
                  <a:pt x="2689412" y="340383"/>
                </a:cubicBezTo>
                <a:lnTo>
                  <a:pt x="2689412" y="2335581"/>
                </a:lnTo>
                <a:cubicBezTo>
                  <a:pt x="2689412" y="2523569"/>
                  <a:pt x="2537017" y="2675964"/>
                  <a:pt x="2349029" y="2675964"/>
                </a:cubicBezTo>
                <a:lnTo>
                  <a:pt x="340383" y="2675964"/>
                </a:lnTo>
                <a:cubicBezTo>
                  <a:pt x="152395" y="2675964"/>
                  <a:pt x="0" y="2523569"/>
                  <a:pt x="0" y="2335581"/>
                </a:cubicBezTo>
                <a:lnTo>
                  <a:pt x="0" y="340383"/>
                </a:lnTo>
                <a:cubicBezTo>
                  <a:pt x="0" y="152395"/>
                  <a:pt x="152395" y="0"/>
                  <a:pt x="34038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scene3d>
            <a:camera prst="orthographicFront">
              <a:rot lat="20880000" lon="2400000" rev="21060000"/>
            </a:camera>
            <a:lightRig rig="threePt" dir="t"/>
          </a:scene3d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7D10DD1-B2C0-DDF7-5D35-7844C60A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432916"/>
            <a:ext cx="11161240" cy="61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2600" b="1" kern="1200" dirty="0">
                <a:solidFill>
                  <a:schemeClr val="tx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="" xmlns:a16="http://schemas.microsoft.com/office/drawing/2014/main" id="{048F21DD-D69B-8D35-7D07-50B7B2BA188C}"/>
              </a:ext>
            </a:extLst>
          </p:cNvPr>
          <p:cNvSpPr/>
          <p:nvPr userDrawn="1"/>
        </p:nvSpPr>
        <p:spPr>
          <a:xfrm>
            <a:off x="-123757" y="432917"/>
            <a:ext cx="867098" cy="612068"/>
          </a:xfrm>
          <a:prstGeom prst="rect">
            <a:avLst/>
          </a:prstGeom>
          <a:solidFill>
            <a:srgbClr val="264398"/>
          </a:solidFill>
          <a:ln w="12700">
            <a:miter lim="400000"/>
          </a:ln>
        </p:spPr>
        <p:txBody>
          <a:bodyPr lIns="33712" tIns="33712" rIns="33712" bIns="33712" anchor="ctr"/>
          <a:lstStyle/>
          <a:p>
            <a:pPr>
              <a:defRPr>
                <a:solidFill>
                  <a:srgbClr val="26439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4B74F8E-AD22-7A32-F3A9-B34A6E81D836}"/>
              </a:ext>
            </a:extLst>
          </p:cNvPr>
          <p:cNvSpPr txBox="1"/>
          <p:nvPr userDrawn="1"/>
        </p:nvSpPr>
        <p:spPr>
          <a:xfrm>
            <a:off x="283755" y="519135"/>
            <a:ext cx="456660" cy="4396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414" tIns="67414" rIns="67414" bIns="67414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endParaRPr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="" xmlns:a16="http://schemas.microsoft.com/office/drawing/2014/main" id="{EDAFFD0F-BDBB-F23A-BBF6-0ABFBBB6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4991" y="154010"/>
            <a:ext cx="42816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2D4293"/>
                </a:solidFill>
                <a:effectLst/>
                <a:latin typeface="Montserrat Regular" panose="00000500000000000000" pitchFamily="2" charset="-52"/>
                <a:cs typeface="Times New Roman" panose="02020603050405020304" pitchFamily="18" charset="0"/>
              </a:defRPr>
            </a:lvl1pPr>
          </a:lstStyle>
          <a:p>
            <a:fld id="{F4FB6436-B45E-42A8-BCD8-346DADC817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8551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7D10DD1-B2C0-DDF7-5D35-7844C60A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432916"/>
            <a:ext cx="11161240" cy="61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2600" b="1" kern="1200" dirty="0">
                <a:solidFill>
                  <a:schemeClr val="tx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54991" y="154010"/>
            <a:ext cx="428169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2D4293"/>
                </a:solidFill>
                <a:effectLst/>
                <a:latin typeface="Montserrat Regular" panose="00000500000000000000" pitchFamily="2" charset="-52"/>
                <a:cs typeface="Times New Roman" panose="02020603050405020304" pitchFamily="18" charset="0"/>
              </a:defRPr>
            </a:lvl1pPr>
          </a:lstStyle>
          <a:p>
            <a:fld id="{F4FB6436-B45E-42A8-BCD8-346DADC817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xmlns="" id="{048F21DD-D69B-8D35-7D07-50B7B2BA188C}"/>
              </a:ext>
            </a:extLst>
          </p:cNvPr>
          <p:cNvSpPr/>
          <p:nvPr userDrawn="1"/>
        </p:nvSpPr>
        <p:spPr>
          <a:xfrm>
            <a:off x="-123757" y="565595"/>
            <a:ext cx="867098" cy="346710"/>
          </a:xfrm>
          <a:prstGeom prst="rect">
            <a:avLst/>
          </a:prstGeom>
          <a:solidFill>
            <a:srgbClr val="264398"/>
          </a:solidFill>
          <a:ln w="12700">
            <a:miter lim="400000"/>
          </a:ln>
        </p:spPr>
        <p:txBody>
          <a:bodyPr lIns="33712" tIns="33712" rIns="33712" bIns="33712" anchor="ctr"/>
          <a:lstStyle/>
          <a:p>
            <a:pPr>
              <a:defRPr>
                <a:solidFill>
                  <a:srgbClr val="26439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4B74F8E-AD22-7A32-F3A9-B34A6E81D836}"/>
              </a:ext>
            </a:extLst>
          </p:cNvPr>
          <p:cNvSpPr txBox="1"/>
          <p:nvPr userDrawn="1"/>
        </p:nvSpPr>
        <p:spPr>
          <a:xfrm>
            <a:off x="283755" y="519135"/>
            <a:ext cx="456660" cy="4396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414" tIns="67414" rIns="67414" bIns="67414" anchor="ctr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3270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4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751C58-CF5A-481A-A8C3-9AE6DE1B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F1E050-D7AE-486B-B244-4317D5B0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944BCB-326B-459F-8832-E23CEEC78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28DC2E-AE17-4B30-AF9A-CC943FF0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0AAAB7-4027-46DA-9AE9-7D7D883B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23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9DBBC7-5D6F-4746-9A54-5B075BF8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A3006F-3D7C-466A-99C2-36F5E9B55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FCF9C8B-8B22-4083-84F8-4561DA4C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201F8B-76E6-4294-9BDF-6AFF7576F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275DB-7A05-42A4-9B93-8DD9858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36" y="536155"/>
            <a:ext cx="10575348" cy="7233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13D757-AF20-4E20-9AC5-6EE01DEB6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041" y="15949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7EB18E-FA38-4EA6-8AA9-89C000B3B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041" y="2418812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3074BF-4CF1-4CAF-BB64-48D7F22D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453" y="15949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2DF023-6920-40FF-AAD6-7BFE13DD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453" y="2418812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F97AFF-52E0-4544-A20D-463B17EC0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16" y="536155"/>
            <a:ext cx="72330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6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25E52-4E42-494E-BC2C-62BB40AF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536155"/>
            <a:ext cx="10110840" cy="72330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0955EA-BEE6-4162-91AF-D0FCB7414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382" y="536155"/>
            <a:ext cx="723301" cy="72330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643E5F0A-5A05-4025-9FDA-0B7F546D98AD}"/>
              </a:ext>
            </a:extLst>
          </p:cNvPr>
          <p:cNvCxnSpPr>
            <a:cxnSpLocks/>
          </p:cNvCxnSpPr>
          <p:nvPr userDrawn="1"/>
        </p:nvCxnSpPr>
        <p:spPr>
          <a:xfrm>
            <a:off x="2061221" y="1259456"/>
            <a:ext cx="8942251" cy="0"/>
          </a:xfrm>
          <a:prstGeom prst="line">
            <a:avLst/>
          </a:prstGeom>
          <a:ln w="38100">
            <a:gradFill flip="none" rotWithShape="1">
              <a:gsLst>
                <a:gs pos="9000">
                  <a:schemeClr val="accent1">
                    <a:lumMod val="5000"/>
                    <a:lumOff val="95000"/>
                  </a:schemeClr>
                </a:gs>
                <a:gs pos="85000">
                  <a:srgbClr val="1A4D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1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C5F80C8-B4A0-4781-9AF9-9D6EA094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7E4B-8CED-43F3-A8AA-726D0EC9BC2E}" type="datetimeFigureOut">
              <a:rPr lang="ru-RU" smtClean="0"/>
              <a:pPr/>
              <a:t>20.03.2026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19AB06-404D-4F3D-B511-0F45E5A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6C16A41-EBF4-4B22-BABF-635A2815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0B98-C4DD-482F-BCAD-9AF6DC8472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2919C4A-84D7-044B-9309-890E798602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293" y="1079286"/>
            <a:ext cx="3876566" cy="2878565"/>
          </a:xfrm>
          <a:solidFill>
            <a:schemeClr val="bg1">
              <a:lumMod val="65000"/>
            </a:schemeClr>
          </a:solidFill>
          <a:scene3d>
            <a:camera prst="perspectiveRight" fov="1680000">
              <a:rot lat="2040000" lon="19260000" rev="6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val="14874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FDBBFB9-708E-AE48-8990-463C05B31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96174" y="869950"/>
            <a:ext cx="2282825" cy="4905375"/>
          </a:xfrm>
          <a:custGeom>
            <a:avLst/>
            <a:gdLst>
              <a:gd name="connsiteX0" fmla="*/ 228202 w 2282024"/>
              <a:gd name="connsiteY0" fmla="*/ 0 h 4913906"/>
              <a:gd name="connsiteX1" fmla="*/ 2053822 w 2282024"/>
              <a:gd name="connsiteY1" fmla="*/ 0 h 4913906"/>
              <a:gd name="connsiteX2" fmla="*/ 2282024 w 2282024"/>
              <a:gd name="connsiteY2" fmla="*/ 228202 h 4913906"/>
              <a:gd name="connsiteX3" fmla="*/ 2282024 w 2282024"/>
              <a:gd name="connsiteY3" fmla="*/ 4685704 h 4913906"/>
              <a:gd name="connsiteX4" fmla="*/ 2053822 w 2282024"/>
              <a:gd name="connsiteY4" fmla="*/ 4913906 h 4913906"/>
              <a:gd name="connsiteX5" fmla="*/ 228202 w 2282024"/>
              <a:gd name="connsiteY5" fmla="*/ 4913906 h 4913906"/>
              <a:gd name="connsiteX6" fmla="*/ 0 w 2282024"/>
              <a:gd name="connsiteY6" fmla="*/ 4685704 h 4913906"/>
              <a:gd name="connsiteX7" fmla="*/ 0 w 2282024"/>
              <a:gd name="connsiteY7" fmla="*/ 228202 h 4913906"/>
              <a:gd name="connsiteX8" fmla="*/ 228202 w 2282024"/>
              <a:gd name="connsiteY8" fmla="*/ 0 h 49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2024" h="4913906">
                <a:moveTo>
                  <a:pt x="228202" y="0"/>
                </a:moveTo>
                <a:lnTo>
                  <a:pt x="2053822" y="0"/>
                </a:lnTo>
                <a:cubicBezTo>
                  <a:pt x="2179854" y="0"/>
                  <a:pt x="2282024" y="102170"/>
                  <a:pt x="2282024" y="228202"/>
                </a:cubicBezTo>
                <a:lnTo>
                  <a:pt x="2282024" y="4685704"/>
                </a:lnTo>
                <a:cubicBezTo>
                  <a:pt x="2282024" y="4811736"/>
                  <a:pt x="2179854" y="4913906"/>
                  <a:pt x="2053822" y="4913906"/>
                </a:cubicBezTo>
                <a:lnTo>
                  <a:pt x="228202" y="4913906"/>
                </a:lnTo>
                <a:cubicBezTo>
                  <a:pt x="102170" y="4913906"/>
                  <a:pt x="0" y="4811736"/>
                  <a:pt x="0" y="4685704"/>
                </a:cubicBezTo>
                <a:lnTo>
                  <a:pt x="0" y="228202"/>
                </a:lnTo>
                <a:cubicBezTo>
                  <a:pt x="0" y="102170"/>
                  <a:pt x="102170" y="0"/>
                  <a:pt x="22820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here to add your picture, then Right click – Send to Back</a:t>
            </a:r>
          </a:p>
        </p:txBody>
      </p:sp>
    </p:spTree>
    <p:extLst>
      <p:ext uri="{BB962C8B-B14F-4D97-AF65-F5344CB8AC3E}">
        <p14:creationId xmlns:p14="http://schemas.microsoft.com/office/powerpoint/2010/main" val="23459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C5B866-45E3-4152-AA21-9B5A8FD1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77" y="536155"/>
            <a:ext cx="10120222" cy="723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03ABD0-9996-4E9F-82E9-62A6DE81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16" y="1584085"/>
            <a:ext cx="11521378" cy="473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11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4D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Изображение выглядит как тарелка, белый, легки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0"/>
            <a:ext cx="11963401" cy="70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63" y="792163"/>
            <a:ext cx="1538287" cy="1538287"/>
          </a:xfrm>
          <a:prstGeom prst="rect">
            <a:avLst/>
          </a:prstGeom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316066" y="2330450"/>
            <a:ext cx="104558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 sz="5100" spc="11">
                <a:solidFill>
                  <a:srgbClr val="1D1D1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3600" b="1" dirty="0" smtClean="0">
                <a:solidFill>
                  <a:srgbClr val="2D4293"/>
                </a:solidFill>
              </a:rPr>
              <a:t>Исполнение объемов медицинской помощи за 2025 год. Новеллы Территориальной	 программы ОМС на </a:t>
            </a:r>
            <a:r>
              <a:rPr lang="ru-RU" sz="3600" b="1" dirty="0">
                <a:solidFill>
                  <a:srgbClr val="2D4293"/>
                </a:solidFill>
              </a:rPr>
              <a:t>2026 год</a:t>
            </a:r>
            <a:endParaRPr lang="ru-RU" sz="3600" b="1" spc="11" dirty="0">
              <a:solidFill>
                <a:srgbClr val="2D4293"/>
              </a:solidFill>
              <a:latin typeface="Montserrat Bold"/>
              <a:ea typeface="Montserrat Bold"/>
              <a:cs typeface="Montserrat Bold"/>
            </a:endParaRPr>
          </a:p>
          <a:p>
            <a:pPr algn="ctr"/>
            <a:endParaRPr lang="ru-RU" sz="3600" b="1" dirty="0" smtClean="0">
              <a:solidFill>
                <a:srgbClr val="1A4D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9222" y="5445382"/>
            <a:ext cx="6672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E2956"/>
                </a:solidFill>
              </a:rPr>
              <a:t>Куприянова Марина Николаевна,</a:t>
            </a:r>
          </a:p>
          <a:p>
            <a:pPr algn="r"/>
            <a:r>
              <a:rPr lang="ru-RU" sz="2400" b="1" dirty="0" smtClean="0">
                <a:solidFill>
                  <a:srgbClr val="0E2956"/>
                </a:solidFill>
              </a:rPr>
              <a:t>начальник Управления ООМС </a:t>
            </a:r>
          </a:p>
          <a:p>
            <a:pPr algn="r"/>
            <a:r>
              <a:rPr lang="ru-RU" sz="2400" b="1" dirty="0" smtClean="0">
                <a:solidFill>
                  <a:srgbClr val="0E2956"/>
                </a:solidFill>
              </a:rPr>
              <a:t>ТФОМС РС(Я)</a:t>
            </a:r>
            <a:endParaRPr lang="ru-RU" sz="2400" b="1" dirty="0">
              <a:solidFill>
                <a:srgbClr val="0E2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8" y="138224"/>
            <a:ext cx="10486463" cy="9936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работы коечного фонда в разрезе МО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условиях круглосуточного стационара за 2025 год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30020092"/>
              </p:ext>
            </p:extLst>
          </p:nvPr>
        </p:nvGraphicFramePr>
        <p:xfrm>
          <a:off x="276447" y="1286542"/>
          <a:ext cx="11642651" cy="518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27320" y="2264733"/>
            <a:ext cx="10994065" cy="212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06716" y="1818734"/>
            <a:ext cx="82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83,3%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2836159"/>
              </p:ext>
            </p:extLst>
          </p:nvPr>
        </p:nvGraphicFramePr>
        <p:xfrm>
          <a:off x="0" y="1286540"/>
          <a:ext cx="12192000" cy="557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46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8" y="138224"/>
            <a:ext cx="10486463" cy="9936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работы коечного фонда в разрезе МО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дневного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стационара за 2025 год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23017925"/>
              </p:ext>
            </p:extLst>
          </p:nvPr>
        </p:nvGraphicFramePr>
        <p:xfrm>
          <a:off x="276447" y="1286542"/>
          <a:ext cx="11642651" cy="518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27320" y="2264733"/>
            <a:ext cx="10994065" cy="2126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06716" y="1818734"/>
            <a:ext cx="82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83,3%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093395"/>
              </p:ext>
            </p:extLst>
          </p:nvPr>
        </p:nvGraphicFramePr>
        <p:xfrm>
          <a:off x="0" y="1286540"/>
          <a:ext cx="12192000" cy="557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54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426387" y="3478"/>
            <a:ext cx="1143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Общие 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овеллы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базовой программы обязательного медицинского страхования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на 2026 год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F5B38B2-DA63-466A-8146-3B42A9D35E5D}"/>
              </a:ext>
            </a:extLst>
          </p:cNvPr>
          <p:cNvSpPr/>
          <p:nvPr/>
        </p:nvSpPr>
        <p:spPr>
          <a:xfrm>
            <a:off x="339014" y="738827"/>
            <a:ext cx="668421" cy="4554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8C8C60D-845E-4C43-A10B-9264C3AB4295}"/>
              </a:ext>
            </a:extLst>
          </p:cNvPr>
          <p:cNvSpPr/>
          <p:nvPr/>
        </p:nvSpPr>
        <p:spPr>
          <a:xfrm>
            <a:off x="333889" y="2290941"/>
            <a:ext cx="643707" cy="4554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C197BB-02D1-4EBA-B5A4-0FCE3F063FD1}"/>
              </a:ext>
            </a:extLst>
          </p:cNvPr>
          <p:cNvSpPr/>
          <p:nvPr/>
        </p:nvSpPr>
        <p:spPr>
          <a:xfrm>
            <a:off x="330186" y="3466547"/>
            <a:ext cx="642233" cy="4554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82FB2BE-128A-4DC1-A799-210A477E860B}"/>
              </a:ext>
            </a:extLst>
          </p:cNvPr>
          <p:cNvSpPr/>
          <p:nvPr/>
        </p:nvSpPr>
        <p:spPr>
          <a:xfrm flipH="1">
            <a:off x="916636" y="3466548"/>
            <a:ext cx="60959" cy="4554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5600" y="2305854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0016" y="771367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9105" y="3459023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3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BA1B3F5-0C17-4D1C-9C44-A82C9FBD2342}"/>
              </a:ext>
            </a:extLst>
          </p:cNvPr>
          <p:cNvSpPr/>
          <p:nvPr/>
        </p:nvSpPr>
        <p:spPr>
          <a:xfrm flipH="1">
            <a:off x="916637" y="738827"/>
            <a:ext cx="60959" cy="4554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94623EE-64F1-4BA6-BF64-416E526F571A}"/>
              </a:ext>
            </a:extLst>
          </p:cNvPr>
          <p:cNvSpPr/>
          <p:nvPr/>
        </p:nvSpPr>
        <p:spPr>
          <a:xfrm flipH="1">
            <a:off x="912513" y="2290941"/>
            <a:ext cx="60959" cy="4554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8264" y="3120053"/>
            <a:ext cx="10782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Расширение нормы про содержание коечного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фонда.</a:t>
            </a:r>
          </a:p>
          <a:p>
            <a:pPr algn="just">
              <a:lnSpc>
                <a:spcPct val="80000"/>
              </a:lnSpc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- Расходование средств ОМС на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содержание неиспользуемого коечного фонда средств не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допускается. Финансовое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обеспечение содержания неиспользуемого коечного фонда осуществляется за счет бюджетных ассигнований бюджетов субъектов Российской Федерации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Конкретизированы прямые расходы на лечения пациентов во время вынужденного простоя за счет средств ОМС (санитарно-эпидемиологические мероприятия, оплата труда медицинского персонала,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приобретение лекарственных препаратов (исключая утилизированные с истекшим сроком годности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), закупка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расходных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материалов,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приобретение продуктов питания для пациентов (исключая списанные испорченные продукты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иные прямые расходы, непосредственно связанные с оказанием медицинской помощи пациентам в стационаре</a:t>
            </a:r>
          </a:p>
          <a:p>
            <a:pPr algn="just">
              <a:lnSpc>
                <a:spcPct val="80000"/>
              </a:lnSpc>
            </a:pPr>
            <a:endParaRPr lang="ru-RU" sz="1400" kern="0" dirty="0"/>
          </a:p>
        </p:txBody>
      </p:sp>
      <p:sp>
        <p:nvSpPr>
          <p:cNvPr id="52" name="TextBox 51"/>
          <p:cNvSpPr txBox="1"/>
          <p:nvPr/>
        </p:nvSpPr>
        <p:spPr>
          <a:xfrm>
            <a:off x="1058821" y="594810"/>
            <a:ext cx="10989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ответственности использования средств ОМС.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2027 года не использованные остатки средств субвенции, не обеспеченные реестрами счетов медицинских организаций подлежат возврату в бюджет ФОМС, за исключением средств, перечисленных медицинским организациям в составе подушевого норматива финансирования. Необходимо до 01 октября 2026 года направить предложения по корректировке в Минздрав России и ФОМС на согласование при наличии объективных причин (рост заболеваемости, изменение структуры населения и др.). Если до 01 октября 2026 года корректировка не согласована, а нормативы по итогам года не выполнены, с 2027 года срабатывает механизм возврата.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71054" y="3683813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7355" y="476672"/>
            <a:ext cx="11713301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088232" y="2200933"/>
            <a:ext cx="10696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раздел «Порядок оказания медицинской помощи отдельным категориям ветеранов боевых действий». 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доступность и право на психологическую помощь супруге (супругу) участника СВО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6256" y="1968885"/>
            <a:ext cx="1171330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2807" y="2818432"/>
            <a:ext cx="1171330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FC197BB-02D1-4EBA-B5A4-0FCE3F063FD1}"/>
              </a:ext>
            </a:extLst>
          </p:cNvPr>
          <p:cNvSpPr/>
          <p:nvPr/>
        </p:nvSpPr>
        <p:spPr>
          <a:xfrm>
            <a:off x="315393" y="5192499"/>
            <a:ext cx="642233" cy="4554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82FB2BE-128A-4DC1-A799-210A477E860B}"/>
              </a:ext>
            </a:extLst>
          </p:cNvPr>
          <p:cNvSpPr/>
          <p:nvPr/>
        </p:nvSpPr>
        <p:spPr>
          <a:xfrm flipH="1">
            <a:off x="912513" y="5192498"/>
            <a:ext cx="60959" cy="4554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9776" y="5173089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4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2545" y="5192499"/>
            <a:ext cx="10782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закупки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торги на лекарственные препараты для онкологических пациентов в системе ОМС;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конечной стоимости закупок противоопухолевых лекарственных препаратов</a:t>
            </a:r>
          </a:p>
          <a:p>
            <a:pPr marL="285750" indent="-285750">
              <a:buFontTx/>
              <a:buChar char="-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26387" y="4935935"/>
            <a:ext cx="1171330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65880" y="6569076"/>
            <a:ext cx="2743200" cy="365125"/>
          </a:xfrm>
          <a:prstGeom prst="rect">
            <a:avLst/>
          </a:prstGeom>
        </p:spPr>
        <p:txBody>
          <a:bodyPr/>
          <a:lstStyle/>
          <a:p>
            <a:fld id="{7CAC48D7-4F4B-4B04-BC17-41C34ED25E82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6861"/>
              </p:ext>
            </p:extLst>
          </p:nvPr>
        </p:nvGraphicFramePr>
        <p:xfrm>
          <a:off x="1343026" y="1185565"/>
          <a:ext cx="9515475" cy="1296144"/>
        </p:xfrm>
        <a:graphic>
          <a:graphicData uri="http://schemas.openxmlformats.org/drawingml/2006/table">
            <a:tbl>
              <a:tblPr/>
              <a:tblGrid>
                <a:gridCol w="3125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0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93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2024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год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год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2026год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Montserrat Bold"/>
                        <a:ea typeface="Montserrat Bold"/>
                        <a:cs typeface="Montserrat Bold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2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7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2D42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942 366</a:t>
                      </a:r>
                      <a:endParaRPr lang="ru-RU" sz="1400" b="1" kern="1200" dirty="0">
                        <a:solidFill>
                          <a:srgbClr val="59B27C"/>
                        </a:solidFill>
                        <a:effectLst/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D429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2D42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933 178</a:t>
                      </a:r>
                      <a:endParaRPr lang="ru-RU" sz="1400" b="1" kern="1200" dirty="0">
                        <a:solidFill>
                          <a:srgbClr val="59B27C"/>
                        </a:solidFill>
                        <a:effectLst/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D429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dirty="0" smtClean="0">
                          <a:solidFill>
                            <a:srgbClr val="2D429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919 895</a:t>
                      </a:r>
                      <a:endParaRPr lang="ru-RU" sz="1400" b="1" kern="1200" dirty="0">
                        <a:solidFill>
                          <a:srgbClr val="59B27C"/>
                        </a:solidFill>
                        <a:effectLst/>
                        <a:latin typeface="Montserrat 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D429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4344" y="723900"/>
            <a:ext cx="798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Численность застрахованного населения за 3 года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99486"/>
              </p:ext>
            </p:extLst>
          </p:nvPr>
        </p:nvGraphicFramePr>
        <p:xfrm>
          <a:off x="733423" y="3519487"/>
          <a:ext cx="10420352" cy="1309688"/>
        </p:xfrm>
        <a:graphic>
          <a:graphicData uri="http://schemas.openxmlformats.org/drawingml/2006/table">
            <a:tbl>
              <a:tblPr/>
              <a:tblGrid>
                <a:gridCol w="2996773"/>
                <a:gridCol w="2213403"/>
                <a:gridCol w="2605088"/>
                <a:gridCol w="2605088"/>
              </a:tblGrid>
              <a:tr h="509588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Средние нормативы ОМП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0,261 </a:t>
                      </a:r>
                      <a:r>
                        <a:rPr lang="ru-RU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(-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Объемы МП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273 286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270 622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240 093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43074" y="2914650"/>
            <a:ext cx="84296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Новеллы оказания скорой медицинской помощи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5247" y="5695950"/>
            <a:ext cx="9733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НФЗ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+18,8%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9877425" y="4943475"/>
            <a:ext cx="409575" cy="752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C0C4AEC5-1FA3-E3B1-C225-2F36AFCD5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578212"/>
              </p:ext>
            </p:extLst>
          </p:nvPr>
        </p:nvGraphicFramePr>
        <p:xfrm>
          <a:off x="407368" y="1377566"/>
          <a:ext cx="11089232" cy="320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F43EFA1-836C-FE67-89FF-1479A2B91D34}"/>
              </a:ext>
            </a:extLst>
          </p:cNvPr>
          <p:cNvSpPr/>
          <p:nvPr/>
        </p:nvSpPr>
        <p:spPr>
          <a:xfrm>
            <a:off x="442231" y="5035574"/>
            <a:ext cx="2484276" cy="1052736"/>
          </a:xfrm>
          <a:prstGeom prst="rect">
            <a:avLst/>
          </a:prstGeom>
          <a:solidFill>
            <a:srgbClr val="D9DFF3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D4293"/>
                </a:solidFill>
                <a:latin typeface="Montserrat"/>
              </a:rPr>
              <a:t>Изменения в  диспансеризации для оценки репродуктивного здоровья женщин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1E9659C-6646-3A5F-7FE0-B96B7A1DBDBF}"/>
              </a:ext>
            </a:extLst>
          </p:cNvPr>
          <p:cNvSpPr/>
          <p:nvPr/>
        </p:nvSpPr>
        <p:spPr>
          <a:xfrm>
            <a:off x="3313981" y="5050369"/>
            <a:ext cx="8496944" cy="10728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Для  женщин в возрасте 21 – 49 лет </a:t>
            </a:r>
            <a:r>
              <a:rPr lang="ru-RU" sz="1200" b="1" dirty="0">
                <a:solidFill>
                  <a:srgbClr val="FF0000"/>
                </a:solidFill>
                <a:latin typeface="Montserrat Regular" panose="00000500000000000000" pitchFamily="2" charset="-52"/>
              </a:rPr>
              <a:t>один раз в пять лет </a:t>
            </a:r>
            <a:r>
              <a:rPr lang="ru-RU" sz="12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: 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определение ДНК вирусов папилломы человека (Papilloma virus) высокого канцерогенного риска в отделяемом (соскобе) из цервикального канала методом полимеразной цепной реакции;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жидкостное цитологическое исследование микропрепарата шейки матки только при положительном результате анализа на ВПЧ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9300" y="507712"/>
            <a:ext cx="7708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Амбулаторная медицинская помощь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284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426387" y="3478"/>
            <a:ext cx="1143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Bold" panose="00000800000000000000" pitchFamily="2" charset="-52"/>
              </a:rPr>
              <a:t>Новеллы оказания медицинской помощи в амбулаторных условиях в 2026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Bold" panose="00000800000000000000" pitchFamily="2" charset="-52"/>
              </a:rPr>
              <a:t>году</a:t>
            </a:r>
            <a:endParaRPr 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3317" y="2977931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4816" y="2082548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4445" y="3776877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2029" y="5199578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8821" y="594810"/>
            <a:ext cx="1098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white"/>
                </a:solidFill>
                <a:latin typeface="Montserrat Bold"/>
              </a:rPr>
              <a:t>консультация с применением телемедицинских технологий  (врач-врач)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08063" y="4486784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87355" y="476672"/>
            <a:ext cx="11713301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63494" y="6059269"/>
            <a:ext cx="296861" cy="42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65880" y="6569076"/>
            <a:ext cx="2743200" cy="365125"/>
          </a:xfrm>
          <a:prstGeom prst="rect">
            <a:avLst/>
          </a:prstGeom>
        </p:spPr>
        <p:txBody>
          <a:bodyPr/>
          <a:lstStyle/>
          <a:p>
            <a:fld id="{7CAC48D7-4F4B-4B04-BC17-41C34ED25E82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1924" y="748698"/>
            <a:ext cx="1080367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n-ea"/>
                <a:cs typeface="Times New Roman" panose="02020603050405020304" pitchFamily="18" charset="0"/>
              </a:rPr>
              <a:t>Впервые установлены объемы и нормативы финансовых затрат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80173"/>
              </p:ext>
            </p:extLst>
          </p:nvPr>
        </p:nvGraphicFramePr>
        <p:xfrm>
          <a:off x="632875" y="1508254"/>
          <a:ext cx="10244674" cy="4045653"/>
        </p:xfrm>
        <a:graphic>
          <a:graphicData uri="http://schemas.openxmlformats.org/drawingml/2006/table">
            <a:tbl>
              <a:tblPr firstRow="1" firstCol="1" bandRow="1"/>
              <a:tblGrid>
                <a:gridCol w="7095596"/>
                <a:gridCol w="1668733"/>
                <a:gridCol w="14803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Виды медицинской помощи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Средние нормативы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ОМП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Дистанционное наблюдение за состоянием здоровья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пациентов: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0,018057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16 611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дистанционный мониторинг для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пациентов с сахарным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диабетом (кратность 12 месяцев в году)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0,000970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дистанционный мониторинг для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пациентов с артериальной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гипертензией (кратность 3,6 мес. в году)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0,017087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15 718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Диагностика для больных с ВГС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 определение РНК вируса гепатита С (Hepatitis C virus) в крови методом ПЦР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0,001241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1 142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л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абораторная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диагностика для пациентов с хроническим вирусным гепатитом С (оценки стадии фиброза, определение генотипа ВГС)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0,000622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Телемедицинские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консультации (входят в обращения по поводу заболевания)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консультация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применением телемедицинских технологий при дистанционном взаимодействии медицинских работников между собой (врач-врач)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0,080667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74 205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онсультация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применением телемедицинских технологий при дистанционном взаимодействии медицинских работников с пациентами или их законными представителями (врач-пациент)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0,030555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28 107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Неинвазивное пренатальное тестирование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(по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проекту приказа МЗ РФ – 11 ФМО)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внеклеточной ДНК плода по крови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матери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0,000647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Сцинтиграфия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включена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норматив ОФЭКТ)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DE15153-4A22-59BD-F4D6-64BFD06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383717"/>
            <a:ext cx="11161240" cy="612068"/>
          </a:xfrm>
        </p:spPr>
        <p:txBody>
          <a:bodyPr>
            <a:noAutofit/>
          </a:bodyPr>
          <a:lstStyle/>
          <a:p>
            <a:r>
              <a:rPr lang="ru-RU" sz="2000" dirty="0"/>
              <a:t>Дистанционный мониторинг за состоянием здоровья пациентов с сахарным диабетом и артериальной гипертензией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6ED931B-3FC2-8181-2C75-8887362905E7}"/>
              </a:ext>
            </a:extLst>
          </p:cNvPr>
          <p:cNvSpPr/>
          <p:nvPr/>
        </p:nvSpPr>
        <p:spPr>
          <a:xfrm>
            <a:off x="894012" y="1196752"/>
            <a:ext cx="10242548" cy="374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>
            <a:spAutoFit/>
          </a:bodyPr>
          <a:lstStyle/>
          <a:p>
            <a:pPr algn="ctr" fontAlgn="ctr"/>
            <a:r>
              <a:rPr lang="ru-RU" sz="1100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Норматив объема = </a:t>
            </a:r>
            <a:r>
              <a:rPr lang="ru-RU" sz="1100" b="1" u="sng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количество уникальных пациентов</a:t>
            </a:r>
            <a:r>
              <a:rPr lang="ru-RU" sz="1100" b="1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из числа взрослого населения, состоявших на ДН</a:t>
            </a:r>
            <a:br>
              <a:rPr lang="ru-RU" sz="1100" dirty="0">
                <a:latin typeface="Montserrat Regular" panose="00000500000000000000" pitchFamily="2" charset="-52"/>
                <a:cs typeface="Times New Roman" panose="02020603050405020304" pitchFamily="18" charset="0"/>
              </a:rPr>
            </a:br>
            <a:r>
              <a:rPr lang="ru-RU" sz="1100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Норматив финансовых затрат = средний объем средств на 1 пациента, состоящего на ДС, </a:t>
            </a:r>
            <a:r>
              <a:rPr lang="ru-RU" sz="1100" b="1" u="sng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в расчете на год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F43EFA1-836C-FE67-89FF-1479A2B91D34}"/>
              </a:ext>
            </a:extLst>
          </p:cNvPr>
          <p:cNvSpPr/>
          <p:nvPr/>
        </p:nvSpPr>
        <p:spPr>
          <a:xfrm>
            <a:off x="457658" y="4288329"/>
            <a:ext cx="11305256" cy="216024"/>
          </a:xfrm>
          <a:prstGeom prst="rect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ontserrat"/>
              </a:rPr>
              <a:t>При оплате медицинской помощи обязательно должны соблюдаться следующие условия: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D60B56C-B4A4-4A71-9640-30F1C63E2803}"/>
              </a:ext>
            </a:extLst>
          </p:cNvPr>
          <p:cNvSpPr/>
          <p:nvPr/>
        </p:nvSpPr>
        <p:spPr>
          <a:xfrm>
            <a:off x="8328248" y="1847397"/>
            <a:ext cx="1834040" cy="204506"/>
          </a:xfrm>
          <a:prstGeom prst="roundRect">
            <a:avLst/>
          </a:prstGeom>
          <a:solidFill>
            <a:srgbClr val="2D429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/>
            <a:r>
              <a:rPr lang="ru-RU" sz="1200" dirty="0"/>
              <a:t>Сахарный диабет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2D255CE-F26C-4674-B530-7513F43AF70B}"/>
              </a:ext>
            </a:extLst>
          </p:cNvPr>
          <p:cNvSpPr/>
          <p:nvPr/>
        </p:nvSpPr>
        <p:spPr>
          <a:xfrm>
            <a:off x="6312024" y="2687717"/>
            <a:ext cx="5544616" cy="972973"/>
          </a:xfrm>
          <a:prstGeom prst="round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2400" tIns="18000" rIns="32400" bIns="18000" anchor="ctr"/>
          <a:lstStyle/>
          <a:p>
            <a:pPr>
              <a:lnSpc>
                <a:spcPct val="95000"/>
              </a:lnSpc>
            </a:pPr>
            <a:r>
              <a:rPr lang="ru-RU" sz="1100" b="1" dirty="0"/>
              <a:t>1 группа: </a:t>
            </a:r>
            <a:r>
              <a:rPr lang="ru-RU" sz="1100" dirty="0"/>
              <a:t>пациенты с СД 1 типа (коды по МКБ-10 E10.2-E10.9), состоящие на диспансерном наблюдении и имеющие показатель уровня гликированного гемоглобина больше или равно 7,0% (декомпенсация)</a:t>
            </a:r>
          </a:p>
          <a:p>
            <a:pPr>
              <a:lnSpc>
                <a:spcPct val="95000"/>
              </a:lnSpc>
            </a:pPr>
            <a:r>
              <a:rPr lang="ru-RU" sz="1100" b="1" dirty="0"/>
              <a:t>2 группа: </a:t>
            </a:r>
            <a:r>
              <a:rPr lang="ru-RU" sz="1100" dirty="0"/>
              <a:t>пациенты с СД 2 типа (коды по МКБ-10 E11.2-E11.9), состоящие на диспансерном наблюдении и имеющие показатель уровня гликированного гемоглобина больше или равно 7,0% (декомпенсация)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444234D3-8682-4B66-9D52-1B8BBD69E834}"/>
              </a:ext>
            </a:extLst>
          </p:cNvPr>
          <p:cNvSpPr/>
          <p:nvPr/>
        </p:nvSpPr>
        <p:spPr>
          <a:xfrm>
            <a:off x="1886837" y="1879192"/>
            <a:ext cx="1834039" cy="204506"/>
          </a:xfrm>
          <a:prstGeom prst="roundRect">
            <a:avLst/>
          </a:prstGeom>
          <a:solidFill>
            <a:srgbClr val="2D429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/>
            <a:r>
              <a:rPr lang="ru-RU" sz="1200" dirty="0"/>
              <a:t>Артериальная гипертензия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5796F60-E08C-4AFA-895B-603326BCFA78}"/>
              </a:ext>
            </a:extLst>
          </p:cNvPr>
          <p:cNvSpPr/>
          <p:nvPr/>
        </p:nvSpPr>
        <p:spPr>
          <a:xfrm>
            <a:off x="185416" y="2687717"/>
            <a:ext cx="5544616" cy="972974"/>
          </a:xfrm>
          <a:prstGeom prst="round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2400" tIns="18000" rIns="32400" bIns="18000" anchor="ctr"/>
          <a:lstStyle/>
          <a:p>
            <a:pPr>
              <a:lnSpc>
                <a:spcPct val="95000"/>
              </a:lnSpc>
            </a:pPr>
            <a:r>
              <a:rPr lang="ru-RU" sz="1100" b="1" dirty="0"/>
              <a:t>пациенты, у которых одновременное выполнены три условия:</a:t>
            </a:r>
          </a:p>
          <a:p>
            <a:pPr>
              <a:lnSpc>
                <a:spcPct val="95000"/>
              </a:lnSpc>
            </a:pPr>
            <a:r>
              <a:rPr lang="ru-RU" sz="1100" dirty="0"/>
              <a:t>1. Установлено диспансерное наблюдение по коду МКБ </a:t>
            </a:r>
            <a:r>
              <a:rPr lang="en-US" sz="1100" dirty="0"/>
              <a:t>I10-I13</a:t>
            </a:r>
          </a:p>
          <a:p>
            <a:pPr>
              <a:lnSpc>
                <a:spcPct val="95000"/>
              </a:lnSpc>
            </a:pPr>
            <a:r>
              <a:rPr lang="en-US" sz="1100" dirty="0"/>
              <a:t>2. </a:t>
            </a:r>
            <a:r>
              <a:rPr lang="ru-RU" sz="1100" dirty="0"/>
              <a:t>Неконтролируемая АГ (на очном приеме зафиксировано систолическое АД выше 140 мм рт. ст. и/или диастолическое АД выше 90 мм рт. ст.)</a:t>
            </a:r>
          </a:p>
          <a:p>
            <a:pPr>
              <a:lnSpc>
                <a:spcPct val="95000"/>
              </a:lnSpc>
            </a:pPr>
            <a:r>
              <a:rPr lang="ru-RU" sz="1100" dirty="0"/>
              <a:t>3. Коморбидный пациент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C941948-BA40-4959-BAF5-3A12AB15BB73}"/>
              </a:ext>
            </a:extLst>
          </p:cNvPr>
          <p:cNvSpPr/>
          <p:nvPr/>
        </p:nvSpPr>
        <p:spPr>
          <a:xfrm>
            <a:off x="894012" y="980728"/>
            <a:ext cx="10242548" cy="221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18000" bIns="18000">
            <a:spAutoFit/>
          </a:bodyPr>
          <a:lstStyle/>
          <a:p>
            <a:pPr algn="ctr" fontAlgn="ctr"/>
            <a:r>
              <a:rPr lang="ru-RU" sz="1200" b="1" dirty="0">
                <a:latin typeface="Montserrat Regular" panose="00000500000000000000" pitchFamily="2" charset="-52"/>
                <a:cs typeface="Times New Roman" panose="02020603050405020304" pitchFamily="18" charset="0"/>
              </a:rPr>
              <a:t>Оплата осуществляется за 1 месяц дистанционного наблюдения (ДН) (например, с 15.01 по 14.02)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E87B6B-D662-4879-B56F-5BCBD5CA7DEC}"/>
              </a:ext>
            </a:extLst>
          </p:cNvPr>
          <p:cNvSpPr txBox="1"/>
          <p:nvPr/>
        </p:nvSpPr>
        <p:spPr>
          <a:xfrm>
            <a:off x="1486148" y="1914421"/>
            <a:ext cx="9058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Критерии отбора пациентов: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F97E51-15A6-48F0-95A4-8710B845DDB2}"/>
              </a:ext>
            </a:extLst>
          </p:cNvPr>
          <p:cNvSpPr txBox="1"/>
          <p:nvPr/>
        </p:nvSpPr>
        <p:spPr>
          <a:xfrm>
            <a:off x="185416" y="4504353"/>
            <a:ext cx="11849740" cy="1538883"/>
          </a:xfrm>
          <a:prstGeom prst="rect">
            <a:avLst/>
          </a:prstGeom>
          <a:noFill/>
        </p:spPr>
        <p:txBody>
          <a:bodyPr wrap="square" lIns="18000" rIns="18000">
            <a:spAutoFit/>
          </a:bodyPr>
          <a:lstStyle/>
          <a:p>
            <a:r>
              <a:rPr lang="ru-RU" sz="1400" b="1" dirty="0"/>
              <a:t>1. Случай дистанционного наблюдения предъявляется к оплате МО, к которой прикреплено застрахованное лицо, или МО, проводившей случай диспансерного наблюдения, по результатам которого принято решение о целесообразности установления ДН</a:t>
            </a:r>
          </a:p>
          <a:p>
            <a:r>
              <a:rPr lang="ru-RU" sz="1400" b="1" dirty="0"/>
              <a:t>2. Измерения за каждый месяц передаются в объеме не менее чем за 85% дней в месяц не менее чем 2 раза в день (не менее 51 измерения в месяц)</a:t>
            </a:r>
          </a:p>
          <a:p>
            <a:r>
              <a:rPr lang="ru-RU" sz="1200" i="1" dirty="0"/>
              <a:t>Для контроля необходимо наличие у ТФОМС и СМО доступа к информационной системе, предназначенной для централизованного сбора информации о мониторируемых показателях АД и уровня глюкозы крови, включая доступ к детальным сведениям о дате и времени каждого переданного изменения</a:t>
            </a:r>
          </a:p>
          <a:p>
            <a:r>
              <a:rPr lang="ru-RU" sz="1400" b="1" dirty="0"/>
              <a:t>3. Наличие оформленного и подписанного лечащим врачом «Протокола по результатам дистанционного наблюдения за состоянием здоровья пациента с артериальной гипертензией или с сахарным диабетом» (СЭМД № 262)</a:t>
            </a:r>
          </a:p>
        </p:txBody>
      </p:sp>
    </p:spTree>
    <p:extLst>
      <p:ext uri="{BB962C8B-B14F-4D97-AF65-F5344CB8AC3E}">
        <p14:creationId xmlns:p14="http://schemas.microsoft.com/office/powerpoint/2010/main" val="4028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C14A668E-D9E1-8D41-B415-6CA7CFBC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420605"/>
              </p:ext>
            </p:extLst>
          </p:nvPr>
        </p:nvGraphicFramePr>
        <p:xfrm>
          <a:off x="551384" y="1172989"/>
          <a:ext cx="10945216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A70B7BCB-1DC8-312F-A03F-83F47F50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Школы для больных с хроническими неинфекционными заболеваниями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AA018C40-FBFE-05E7-48DA-E36DB0CDCE2E}"/>
              </a:ext>
            </a:extLst>
          </p:cNvPr>
          <p:cNvGrpSpPr/>
          <p:nvPr/>
        </p:nvGrpSpPr>
        <p:grpSpPr>
          <a:xfrm>
            <a:off x="551384" y="3622664"/>
            <a:ext cx="6984776" cy="1512167"/>
            <a:chOff x="0" y="0"/>
            <a:chExt cx="6014361" cy="223224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A60B54F6-8C23-B858-060A-76AAE1FB11E1}"/>
                </a:ext>
              </a:extLst>
            </p:cNvPr>
            <p:cNvSpPr/>
            <p:nvPr/>
          </p:nvSpPr>
          <p:spPr>
            <a:xfrm>
              <a:off x="0" y="0"/>
              <a:ext cx="6014361" cy="2232247"/>
            </a:xfrm>
            <a:prstGeom prst="roundRect">
              <a:avLst>
                <a:gd name="adj" fmla="val 10000"/>
              </a:avLst>
            </a:prstGeom>
            <a:grpFill/>
            <a:ln w="12700">
              <a:solidFill>
                <a:srgbClr val="2D4293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7174CE9-60C2-8683-D956-B8BD3256BF7F}"/>
                </a:ext>
              </a:extLst>
            </p:cNvPr>
            <p:cNvSpPr txBox="1"/>
            <p:nvPr/>
          </p:nvSpPr>
          <p:spPr>
            <a:xfrm>
              <a:off x="65380" y="65380"/>
              <a:ext cx="5883601" cy="2101487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2D4293"/>
                  </a:solidFill>
                </a:rPr>
                <a:t>   Школа для пациентов </a:t>
              </a:r>
              <a:r>
                <a:rPr lang="ru-RU" sz="1600" b="1" kern="1200" dirty="0">
                  <a:solidFill>
                    <a:srgbClr val="C00000"/>
                  </a:solidFill>
                </a:rPr>
                <a:t>с артериальной гипертензией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2D4293"/>
                  </a:solidFill>
                </a:rPr>
                <a:t>   Школа для пациентов </a:t>
              </a:r>
              <a:r>
                <a:rPr lang="ru-RU" sz="1600" b="1" kern="1200" dirty="0">
                  <a:solidFill>
                    <a:srgbClr val="C00000"/>
                  </a:solidFill>
                </a:rPr>
                <a:t>с сердечной недостаточностью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2D4293"/>
                  </a:solidFill>
                </a:rPr>
                <a:t>   Школа для пациентов </a:t>
              </a:r>
              <a:r>
                <a:rPr lang="ru-RU" sz="1600" b="1" kern="1200" dirty="0">
                  <a:solidFill>
                    <a:srgbClr val="C00000"/>
                  </a:solidFill>
                </a:rPr>
                <a:t>с хронической обструктивной болезнью легких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2D4293"/>
                  </a:solidFill>
                </a:rPr>
                <a:t>   Школа для пациентов </a:t>
              </a:r>
              <a:r>
                <a:rPr lang="ru-RU" sz="1600" b="1" kern="1200" dirty="0">
                  <a:solidFill>
                    <a:srgbClr val="C00000"/>
                  </a:solidFill>
                </a:rPr>
                <a:t>с бронхиальной астмой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D566BB7-8BDE-C304-1E47-077ED89AAE8A}"/>
              </a:ext>
            </a:extLst>
          </p:cNvPr>
          <p:cNvGrpSpPr/>
          <p:nvPr/>
        </p:nvGrpSpPr>
        <p:grpSpPr>
          <a:xfrm>
            <a:off x="8688288" y="3622664"/>
            <a:ext cx="2804738" cy="1512167"/>
            <a:chOff x="7385092" y="0"/>
            <a:chExt cx="3408960" cy="223224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130ACA71-F7F2-AF78-69BD-6AC1091BCD48}"/>
                </a:ext>
              </a:extLst>
            </p:cNvPr>
            <p:cNvSpPr/>
            <p:nvPr/>
          </p:nvSpPr>
          <p:spPr>
            <a:xfrm>
              <a:off x="7385092" y="0"/>
              <a:ext cx="3408960" cy="223224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2D4293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00F87F98-C299-FB35-A39D-1B3C4F3646DA}"/>
                </a:ext>
              </a:extLst>
            </p:cNvPr>
            <p:cNvSpPr txBox="1"/>
            <p:nvPr/>
          </p:nvSpPr>
          <p:spPr>
            <a:xfrm>
              <a:off x="7450472" y="65380"/>
              <a:ext cx="3278200" cy="2101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2D4293"/>
                  </a:solidFill>
                </a:rPr>
                <a:t>5 занятий по 20 человек, продолжительностью  60  минут, а также закрепление практических навыков (тестирование)</a:t>
              </a:r>
              <a:endParaRPr lang="ru-RU" sz="1400" b="1" kern="1200" dirty="0">
                <a:solidFill>
                  <a:srgbClr val="2D4293"/>
                </a:solidFill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F792C546-AE39-6F10-9649-886F60582AF6}"/>
              </a:ext>
            </a:extLst>
          </p:cNvPr>
          <p:cNvGrpSpPr/>
          <p:nvPr/>
        </p:nvGrpSpPr>
        <p:grpSpPr>
          <a:xfrm>
            <a:off x="7776960" y="4230905"/>
            <a:ext cx="610011" cy="318786"/>
            <a:chOff x="7079896" y="956730"/>
            <a:chExt cx="610011" cy="318786"/>
          </a:xfrm>
        </p:grpSpPr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xmlns="" id="{B867BB51-FCCB-9EE7-ADB8-3747405C9522}"/>
                </a:ext>
              </a:extLst>
            </p:cNvPr>
            <p:cNvSpPr/>
            <p:nvPr/>
          </p:nvSpPr>
          <p:spPr>
            <a:xfrm>
              <a:off x="7079896" y="956730"/>
              <a:ext cx="610011" cy="3187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: вправо 4">
              <a:extLst>
                <a:ext uri="{FF2B5EF4-FFF2-40B4-BE49-F238E27FC236}">
                  <a16:creationId xmlns:a16="http://schemas.microsoft.com/office/drawing/2014/main" xmlns="" id="{92420B00-ED98-F829-9B41-2A2B8E8DD345}"/>
                </a:ext>
              </a:extLst>
            </p:cNvPr>
            <p:cNvSpPr txBox="1"/>
            <p:nvPr/>
          </p:nvSpPr>
          <p:spPr>
            <a:xfrm>
              <a:off x="7079896" y="1020487"/>
              <a:ext cx="514375" cy="191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</p:txBody>
        </p:sp>
      </p:grp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xmlns="" id="{55C5D852-DF11-F6F7-DA93-EC9D0DDB11F8}"/>
              </a:ext>
            </a:extLst>
          </p:cNvPr>
          <p:cNvSpPr/>
          <p:nvPr/>
        </p:nvSpPr>
        <p:spPr>
          <a:xfrm>
            <a:off x="623392" y="1317004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xmlns="" id="{F82977EC-0C76-41FF-B8A6-CC502F10DE7B}"/>
              </a:ext>
            </a:extLst>
          </p:cNvPr>
          <p:cNvSpPr/>
          <p:nvPr/>
        </p:nvSpPr>
        <p:spPr>
          <a:xfrm>
            <a:off x="623392" y="1613425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решение 30">
            <a:extLst>
              <a:ext uri="{FF2B5EF4-FFF2-40B4-BE49-F238E27FC236}">
                <a16:creationId xmlns:a16="http://schemas.microsoft.com/office/drawing/2014/main" xmlns="" id="{21FA758A-9FC2-1A4F-8568-C9A1A05CF29E}"/>
              </a:ext>
            </a:extLst>
          </p:cNvPr>
          <p:cNvSpPr/>
          <p:nvPr/>
        </p:nvSpPr>
        <p:spPr>
          <a:xfrm>
            <a:off x="623392" y="1926624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решение 31">
            <a:extLst>
              <a:ext uri="{FF2B5EF4-FFF2-40B4-BE49-F238E27FC236}">
                <a16:creationId xmlns:a16="http://schemas.microsoft.com/office/drawing/2014/main" xmlns="" id="{4B546A86-0CA1-4D36-9DDD-8200FAC07FDE}"/>
              </a:ext>
            </a:extLst>
          </p:cNvPr>
          <p:cNvSpPr/>
          <p:nvPr/>
        </p:nvSpPr>
        <p:spPr>
          <a:xfrm>
            <a:off x="623392" y="2239823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решение 32">
            <a:extLst>
              <a:ext uri="{FF2B5EF4-FFF2-40B4-BE49-F238E27FC236}">
                <a16:creationId xmlns:a16="http://schemas.microsoft.com/office/drawing/2014/main" xmlns="" id="{7CF4BC1D-CABF-0A74-E0A2-F7FD3FFC4F19}"/>
              </a:ext>
            </a:extLst>
          </p:cNvPr>
          <p:cNvSpPr/>
          <p:nvPr/>
        </p:nvSpPr>
        <p:spPr>
          <a:xfrm>
            <a:off x="623392" y="2549529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решение 33">
            <a:extLst>
              <a:ext uri="{FF2B5EF4-FFF2-40B4-BE49-F238E27FC236}">
                <a16:creationId xmlns:a16="http://schemas.microsoft.com/office/drawing/2014/main" xmlns="" id="{48EF0003-BC1D-868E-012E-E095CE73FB69}"/>
              </a:ext>
            </a:extLst>
          </p:cNvPr>
          <p:cNvSpPr/>
          <p:nvPr/>
        </p:nvSpPr>
        <p:spPr>
          <a:xfrm>
            <a:off x="623392" y="2854339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решение 34">
            <a:extLst>
              <a:ext uri="{FF2B5EF4-FFF2-40B4-BE49-F238E27FC236}">
                <a16:creationId xmlns:a16="http://schemas.microsoft.com/office/drawing/2014/main" xmlns="" id="{305C8C43-C240-0D35-AA5B-4514D141ABE9}"/>
              </a:ext>
            </a:extLst>
          </p:cNvPr>
          <p:cNvSpPr/>
          <p:nvPr/>
        </p:nvSpPr>
        <p:spPr>
          <a:xfrm>
            <a:off x="623392" y="3159149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Блок-схема: решение 39">
            <a:extLst>
              <a:ext uri="{FF2B5EF4-FFF2-40B4-BE49-F238E27FC236}">
                <a16:creationId xmlns:a16="http://schemas.microsoft.com/office/drawing/2014/main" xmlns="" id="{719A73EC-D231-5584-DFB2-747ADAF5F722}"/>
              </a:ext>
            </a:extLst>
          </p:cNvPr>
          <p:cNvSpPr/>
          <p:nvPr/>
        </p:nvSpPr>
        <p:spPr>
          <a:xfrm>
            <a:off x="623392" y="3880632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Блок-схема: решение 40">
            <a:extLst>
              <a:ext uri="{FF2B5EF4-FFF2-40B4-BE49-F238E27FC236}">
                <a16:creationId xmlns:a16="http://schemas.microsoft.com/office/drawing/2014/main" xmlns="" id="{E019A2A4-A91B-7791-EF50-530ED88567C4}"/>
              </a:ext>
            </a:extLst>
          </p:cNvPr>
          <p:cNvSpPr/>
          <p:nvPr/>
        </p:nvSpPr>
        <p:spPr>
          <a:xfrm>
            <a:off x="623392" y="4184034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xmlns="" id="{40023E1B-89B8-8BE3-7138-561EA490C5BE}"/>
              </a:ext>
            </a:extLst>
          </p:cNvPr>
          <p:cNvSpPr/>
          <p:nvPr/>
        </p:nvSpPr>
        <p:spPr>
          <a:xfrm>
            <a:off x="623392" y="4460871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xmlns="" id="{C47D47E3-D20E-1557-2C2B-3BF697F6A2F9}"/>
              </a:ext>
            </a:extLst>
          </p:cNvPr>
          <p:cNvSpPr/>
          <p:nvPr/>
        </p:nvSpPr>
        <p:spPr>
          <a:xfrm>
            <a:off x="623392" y="4779653"/>
            <a:ext cx="108862" cy="72008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5FCCB71-C971-7C92-98EB-366008E86991}"/>
              </a:ext>
            </a:extLst>
          </p:cNvPr>
          <p:cNvGrpSpPr/>
          <p:nvPr/>
        </p:nvGrpSpPr>
        <p:grpSpPr>
          <a:xfrm>
            <a:off x="464556" y="5424555"/>
            <a:ext cx="11161239" cy="1094591"/>
            <a:chOff x="7385092" y="151198"/>
            <a:chExt cx="3408960" cy="224384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52C4869F-EB74-ACF2-334C-B7C076FAEFA9}"/>
                </a:ext>
              </a:extLst>
            </p:cNvPr>
            <p:cNvSpPr/>
            <p:nvPr/>
          </p:nvSpPr>
          <p:spPr>
            <a:xfrm>
              <a:off x="7385092" y="162800"/>
              <a:ext cx="3408960" cy="223224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35562CEC-2856-6FA4-0C15-7490833A96A2}"/>
                </a:ext>
              </a:extLst>
            </p:cNvPr>
            <p:cNvSpPr txBox="1"/>
            <p:nvPr/>
          </p:nvSpPr>
          <p:spPr>
            <a:xfrm>
              <a:off x="7440199" y="151198"/>
              <a:ext cx="3278200" cy="2006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2D4293"/>
                  </a:solidFill>
                </a:rPr>
                <a:t>Норматив финансовых затрат включает в себя стоимость комплексного посещения</a:t>
              </a:r>
              <a:r>
                <a:rPr lang="ru-RU" sz="2000" b="1" dirty="0">
                  <a:solidFill>
                    <a:srgbClr val="C00000"/>
                  </a:solidFill>
                </a:rPr>
                <a:t> школ для беременных и по вопросам грудного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вскармливания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9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496EB-3F6A-B714-4890-2706383D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332248"/>
            <a:ext cx="11161240" cy="612068"/>
          </a:xfrm>
        </p:spPr>
        <p:txBody>
          <a:bodyPr>
            <a:noAutofit/>
          </a:bodyPr>
          <a:lstStyle/>
          <a:p>
            <a:r>
              <a:rPr lang="ru-RU" sz="2400" dirty="0"/>
              <a:t>Норматив финансовых затрат центров здоровья взрослого населения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764D750-AF10-DFC0-1D3C-4F33BD3D7A6C}"/>
              </a:ext>
            </a:extLst>
          </p:cNvPr>
          <p:cNvSpPr/>
          <p:nvPr/>
        </p:nvSpPr>
        <p:spPr>
          <a:xfrm>
            <a:off x="119336" y="1104473"/>
            <a:ext cx="3456384" cy="2783874"/>
          </a:xfrm>
          <a:prstGeom prst="roundRect">
            <a:avLst/>
          </a:prstGeom>
          <a:solidFill>
            <a:srgbClr val="2D42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I. </a:t>
            </a:r>
            <a:r>
              <a:rPr lang="ru-RU" sz="2000" b="1" dirty="0"/>
              <a:t>Первичное посещение центра здоровья взрослого населения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4EF8B77-78F5-CEFF-04D9-32479B70BAAE}"/>
              </a:ext>
            </a:extLst>
          </p:cNvPr>
          <p:cNvSpPr/>
          <p:nvPr/>
        </p:nvSpPr>
        <p:spPr>
          <a:xfrm>
            <a:off x="6566914" y="1113280"/>
            <a:ext cx="5505750" cy="2159596"/>
          </a:xfrm>
          <a:prstGeom prst="roundRect">
            <a:avLst>
              <a:gd name="adj" fmla="val 1198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врачом/фельдшером индивидуального углубленного проф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пациента по теме ЗОЖ 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пациента по вопросам питания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биоимпедансометрии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антропометрии (рост, вес, окружность талии)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динамометрии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при помощи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смокелайзера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спирометрии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пульсоксиметрии/ применение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ангиоскана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врачом/фельдшером программы по ЗОЖ, ее разъяснение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врачом/фельдшером рекомендации по здоровому питанию, их разъяснение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57459A6-2611-3318-8092-926E4BB8E1E5}"/>
              </a:ext>
            </a:extLst>
          </p:cNvPr>
          <p:cNvSpPr/>
          <p:nvPr/>
        </p:nvSpPr>
        <p:spPr>
          <a:xfrm>
            <a:off x="3757790" y="1113280"/>
            <a:ext cx="2626242" cy="2159596"/>
          </a:xfrm>
          <a:prstGeom prst="roundRect">
            <a:avLst/>
          </a:prstGeom>
          <a:noFill/>
          <a:ln w="28575">
            <a:solidFill>
              <a:srgbClr val="2D429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Комплексное посещение "Индивидуальное углубленное профилактическое консультирование и разработка индивидуальной программы по ведению здорового образа жизни, рекомендация индивидуальной программы здорового питания" (первичное посещение)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69294E9-8D9A-B4E4-B392-A7542556AC1B}"/>
              </a:ext>
            </a:extLst>
          </p:cNvPr>
          <p:cNvSpPr/>
          <p:nvPr/>
        </p:nvSpPr>
        <p:spPr>
          <a:xfrm>
            <a:off x="119336" y="4022558"/>
            <a:ext cx="3456384" cy="2768330"/>
          </a:xfrm>
          <a:prstGeom prst="roundRect">
            <a:avLst/>
          </a:prstGeom>
          <a:solidFill>
            <a:srgbClr val="2D42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II. </a:t>
            </a:r>
            <a:r>
              <a:rPr lang="ru-RU" sz="2000" b="1" dirty="0"/>
              <a:t>Посещение центра здоровья взрослого населения для проведения диспансерного наблюдения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E6371AC-5BA2-5275-FECC-61F505463826}"/>
              </a:ext>
            </a:extLst>
          </p:cNvPr>
          <p:cNvSpPr/>
          <p:nvPr/>
        </p:nvSpPr>
        <p:spPr>
          <a:xfrm>
            <a:off x="3757790" y="4037298"/>
            <a:ext cx="3274314" cy="526459"/>
          </a:xfrm>
          <a:prstGeom prst="roundRect">
            <a:avLst/>
          </a:prstGeom>
          <a:noFill/>
          <a:ln w="28575">
            <a:solidFill>
              <a:srgbClr val="2D429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Повторное посещения </a:t>
            </a:r>
            <a:endParaRPr lang="en-US" sz="1100" b="1" dirty="0">
              <a:solidFill>
                <a:srgbClr val="00B050"/>
              </a:solidFill>
              <a:latin typeface="Montserrat Regular" panose="00000500000000000000" pitchFamily="2" charset="-52"/>
              <a:cs typeface="Times New Roman" panose="02020603050405020304" pitchFamily="18" charset="0"/>
            </a:endParaRPr>
          </a:p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(ДН через 3 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мес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 после постановки на учет)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4A965A3-9625-6AC9-638E-89850C94579A}"/>
              </a:ext>
            </a:extLst>
          </p:cNvPr>
          <p:cNvSpPr/>
          <p:nvPr/>
        </p:nvSpPr>
        <p:spPr>
          <a:xfrm>
            <a:off x="7117200" y="4037442"/>
            <a:ext cx="3274314" cy="526459"/>
          </a:xfrm>
          <a:prstGeom prst="roundRect">
            <a:avLst/>
          </a:prstGeom>
          <a:noFill/>
          <a:ln w="28575">
            <a:solidFill>
              <a:srgbClr val="2D429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Повторное посещения (ДН через 6 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мес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 после постановки на учет) с учетом посещения диетолога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6A6D63F-94A2-5570-47CE-53BE73BC24E2}"/>
              </a:ext>
            </a:extLst>
          </p:cNvPr>
          <p:cNvSpPr/>
          <p:nvPr/>
        </p:nvSpPr>
        <p:spPr>
          <a:xfrm>
            <a:off x="10573584" y="4037298"/>
            <a:ext cx="1518857" cy="2753589"/>
          </a:xfrm>
          <a:prstGeom prst="roundRect">
            <a:avLst/>
          </a:prstGeom>
          <a:noFill/>
          <a:ln w="28575">
            <a:solidFill>
              <a:srgbClr val="2D429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Повторное посещения </a:t>
            </a:r>
          </a:p>
          <a:p>
            <a:pPr lvl="0" algn="ctr"/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(ДН через 12 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мес</a:t>
            </a:r>
            <a:r>
              <a:rPr lang="ru-RU" sz="1100" b="1" dirty="0">
                <a:solidFill>
                  <a:srgbClr val="00B050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 после постановки на учет)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B751353-BD40-CBD9-0195-42A8993CE6DB}"/>
              </a:ext>
            </a:extLst>
          </p:cNvPr>
          <p:cNvSpPr/>
          <p:nvPr/>
        </p:nvSpPr>
        <p:spPr>
          <a:xfrm>
            <a:off x="3757790" y="4622126"/>
            <a:ext cx="3274314" cy="2168762"/>
          </a:xfrm>
          <a:prstGeom prst="roundRect">
            <a:avLst>
              <a:gd name="adj" fmla="val 1198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(осмотр) врачом/фельдшером центра здоровья для взрослых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пациента по теме ЗОЖ 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пациента по вопросам питания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биоимпедансометрии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антропометрии (рост, вес, окружность талии, окружность бедер, вычисление ИМТ)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динамометрии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при помощи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смокелайзера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спирометрии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пульсоксиметрии/ применение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ангиоскана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(консультация) психологом (по показаниям)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(консультация) врачом-диетологом (по показаниям)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A83AE7C-A8D7-DD82-676C-7E251A8404DA}"/>
              </a:ext>
            </a:extLst>
          </p:cNvPr>
          <p:cNvSpPr/>
          <p:nvPr/>
        </p:nvSpPr>
        <p:spPr>
          <a:xfrm>
            <a:off x="7117200" y="4622126"/>
            <a:ext cx="3274314" cy="2168762"/>
          </a:xfrm>
          <a:prstGeom prst="roundRect">
            <a:avLst>
              <a:gd name="adj" fmla="val 1198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(осмотр) врачом/фельдшером центра здоровья для взрослых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биоимпедансометрии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антропометрии (рост, вес, окружность талии, окружность бедер, вычисление ИМТ)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динамометрии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при помощи 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смокелайзера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спирометрии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пульсоксиметрии/ применение </a:t>
            </a:r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ангиоскана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5437AA-1EF3-E841-0CC2-1AD642E2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6C16E74-AE6A-EFCD-FF6E-0D681071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281914"/>
            <a:ext cx="10745989" cy="6120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Дневной стационар </a:t>
            </a:r>
            <a:br>
              <a:rPr lang="ru-RU" sz="2000" dirty="0" smtClean="0"/>
            </a:br>
            <a:r>
              <a:rPr lang="ru-RU" sz="2000" b="0" i="1" dirty="0" smtClean="0">
                <a:solidFill>
                  <a:srgbClr val="FF0000"/>
                </a:solidFill>
              </a:rPr>
              <a:t>из НПА исключено понятие стационаров на дому</a:t>
            </a:r>
            <a:endParaRPr lang="ru-RU" sz="2000" b="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356D81D-00B2-A1DD-B9C2-335E855FE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917697"/>
              </p:ext>
            </p:extLst>
          </p:nvPr>
        </p:nvGraphicFramePr>
        <p:xfrm>
          <a:off x="263352" y="881463"/>
          <a:ext cx="113052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14">
            <a:extLst>
              <a:ext uri="{FF2B5EF4-FFF2-40B4-BE49-F238E27FC236}">
                <a16:creationId xmlns:a16="http://schemas.microsoft.com/office/drawing/2014/main" xmlns="" id="{5BFBF408-4C46-161B-760F-7D69225E07B9}"/>
              </a:ext>
            </a:extLst>
          </p:cNvPr>
          <p:cNvSpPr/>
          <p:nvPr/>
        </p:nvSpPr>
        <p:spPr>
          <a:xfrm>
            <a:off x="776818" y="4046330"/>
            <a:ext cx="1718732" cy="12590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Норматив ЭКО включает :  </a:t>
            </a:r>
          </a:p>
        </p:txBody>
      </p:sp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xmlns="" id="{94AB09BB-A95D-D5B0-7A18-02477F670FB9}"/>
              </a:ext>
            </a:extLst>
          </p:cNvPr>
          <p:cNvSpPr/>
          <p:nvPr/>
        </p:nvSpPr>
        <p:spPr>
          <a:xfrm>
            <a:off x="2604967" y="4029365"/>
            <a:ext cx="6944111" cy="13504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предимплантационное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 генетическое исследование эмбриона на моногенные заболевания (А10.20.001.002) - 156 425,4 рублей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преимплантационное</a:t>
            </a: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 генетическое исследование на структурные хромосомные перестройки (А10.20.001.003) – 57 881,58 рублей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62825B-D9CE-232D-D283-9A3E7D19122E}"/>
              </a:ext>
            </a:extLst>
          </p:cNvPr>
          <p:cNvSpPr/>
          <p:nvPr/>
        </p:nvSpPr>
        <p:spPr>
          <a:xfrm>
            <a:off x="52918" y="5543550"/>
            <a:ext cx="12048210" cy="1269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Медицинскими организациями субъектов Российской Федерации поэтапно обеспечивается забор и направление материала для проведения неинвазивного пренатального тестирования (определения внеклеточной ДНК плода по крови матери) (НИПТ) и </a:t>
            </a:r>
            <a:r>
              <a:rPr lang="ru-RU" sz="1300" b="1" dirty="0">
                <a:solidFill>
                  <a:schemeClr val="tx1"/>
                </a:solidFill>
              </a:rPr>
              <a:t>предимплантационного</a:t>
            </a:r>
            <a:r>
              <a:rPr lang="ru-RU" sz="1300" b="1" dirty="0">
                <a:solidFill>
                  <a:schemeClr val="tx1"/>
                </a:solidFill>
              </a:rPr>
              <a:t> генетического тестирования (эмбриона на моногенные заболевания и на структурные хромосомные перестройки) (ПГТ) в медицинские организации, подведомственные федеральным органам исполнительной власти и исполнительным органам субъектов Российской Федерации в сфере охраны здоровья,  имеющие лицензию на предоставление работ (услуг) по лабораторной генетике, в соответствии с перечнем, утвержденным Минздравом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1362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60" y="170121"/>
            <a:ext cx="10486463" cy="99364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Выполнение объемов медицинской помощи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по Республике Саха (Якутия) за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(нормативный индекс за 12 месяцев  100,0%) </a:t>
            </a:r>
            <a:endParaRPr lang="ru-RU" sz="14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75391490"/>
              </p:ext>
            </p:extLst>
          </p:nvPr>
        </p:nvGraphicFramePr>
        <p:xfrm>
          <a:off x="329608" y="1701209"/>
          <a:ext cx="11408736" cy="48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74420" y="4967347"/>
            <a:ext cx="10738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108,1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144" y="1329070"/>
            <a:ext cx="7868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помощь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245" y="4099885"/>
            <a:ext cx="73659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Норматив объемов медицинской помощи по дневному стационару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flipH="1">
            <a:off x="2936003" y="4502888"/>
            <a:ext cx="372139" cy="79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7828" y="5369442"/>
            <a:ext cx="12763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МТР </a:t>
            </a:r>
            <a:r>
              <a:rPr lang="ru-RU" dirty="0" smtClean="0">
                <a:solidFill>
                  <a:srgbClr val="FF0000"/>
                </a:solidFill>
              </a:rPr>
              <a:t>-2%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flipH="1">
            <a:off x="9239471" y="4502888"/>
            <a:ext cx="372139" cy="79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25291" y="5446386"/>
            <a:ext cx="36381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Республиканские и прочие МО, не имеющие прикрепленного населения (РСВИ и </a:t>
            </a:r>
            <a:r>
              <a:rPr lang="ru-RU" sz="1200" dirty="0" smtClean="0"/>
              <a:t>др</a:t>
            </a:r>
            <a:r>
              <a:rPr lang="ru-RU" sz="1200" dirty="0" smtClean="0"/>
              <a:t>) </a:t>
            </a:r>
            <a:r>
              <a:rPr lang="ru-RU" sz="1200" dirty="0" smtClean="0">
                <a:solidFill>
                  <a:srgbClr val="FF0000"/>
                </a:solidFill>
              </a:rPr>
              <a:t>– 15%</a:t>
            </a:r>
            <a:endParaRPr lang="ru-RU" sz="1200" dirty="0" smtClean="0"/>
          </a:p>
        </p:txBody>
      </p:sp>
      <p:sp>
        <p:nvSpPr>
          <p:cNvPr id="9" name="Стрелка вниз 8"/>
          <p:cNvSpPr/>
          <p:nvPr/>
        </p:nvSpPr>
        <p:spPr>
          <a:xfrm flipH="1">
            <a:off x="5901070" y="4502888"/>
            <a:ext cx="372139" cy="79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39604" y="5369442"/>
            <a:ext cx="329506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ДС по отдельным нормативам </a:t>
            </a:r>
            <a:r>
              <a:rPr lang="ru-RU" sz="1400" dirty="0" smtClean="0">
                <a:solidFill>
                  <a:srgbClr val="FF0000"/>
                </a:solidFill>
              </a:rPr>
              <a:t>-25%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16932"/>
              </p:ext>
            </p:extLst>
          </p:nvPr>
        </p:nvGraphicFramePr>
        <p:xfrm>
          <a:off x="1381126" y="914511"/>
          <a:ext cx="9610723" cy="2948243"/>
        </p:xfrm>
        <a:graphic>
          <a:graphicData uri="http://schemas.openxmlformats.org/drawingml/2006/table">
            <a:tbl>
              <a:tblPr firstRow="1" firstCol="1" bandRow="1"/>
              <a:tblGrid>
                <a:gridCol w="2666999"/>
                <a:gridCol w="1276350"/>
                <a:gridCol w="1685925"/>
                <a:gridCol w="1457325"/>
                <a:gridCol w="1381125"/>
                <a:gridCol w="1142999"/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МП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ПГГ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РС(Я)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Объемы МП РС(Я)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Объемы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Дневной стационар, всего,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т.ч.: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0,067347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0,067347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62 847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0,069345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63 790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ЗНО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0,013080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0,013080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12 206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0,014388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13 235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ЭКО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0,000644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0,000911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141% от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0,000741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ВГС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0,000695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0,002418617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2 257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347% от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0,001288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2398" y="247650"/>
            <a:ext cx="882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Сравнение нормативов объемов медицинской помощи по дневному стационару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CFFAD-0A22-DB23-5740-0D04A17E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6" y="319329"/>
            <a:ext cx="11161240" cy="612068"/>
          </a:xfrm>
        </p:spPr>
        <p:txBody>
          <a:bodyPr>
            <a:noAutofit/>
          </a:bodyPr>
          <a:lstStyle/>
          <a:p>
            <a:r>
              <a:rPr lang="ru-RU" sz="2000" dirty="0"/>
              <a:t>Нормативы финансовых затрат на единицу объема и нормативы объема медицинской помощи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39773" y="2050600"/>
            <a:ext cx="339604" cy="48061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1968809"/>
            <a:ext cx="5639027" cy="584775"/>
          </a:xfrm>
          <a:prstGeom prst="rect">
            <a:avLst/>
          </a:prstGeom>
          <a:ln w="19050">
            <a:solidFill>
              <a:srgbClr val="2D4293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 Bold"/>
                <a:ea typeface="Montserrat Regular"/>
                <a:cs typeface="Montserrat Bold"/>
              </a:rPr>
              <a:t>2025 год  - </a:t>
            </a:r>
            <a:r>
              <a:rPr lang="ru-RU" sz="16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165 126; </a:t>
            </a:r>
            <a:r>
              <a:rPr lang="ru-RU" sz="1600" b="1" dirty="0">
                <a:latin typeface="Montserrat Bold"/>
                <a:ea typeface="Montserrat Regular"/>
                <a:cs typeface="Montserrat Bold"/>
              </a:rPr>
              <a:t>2026 год – </a:t>
            </a:r>
            <a:r>
              <a:rPr lang="ru-RU" sz="1600" b="1" dirty="0" smtClean="0">
                <a:solidFill>
                  <a:srgbClr val="C00000"/>
                </a:solidFill>
              </a:rPr>
              <a:t>162 384 </a:t>
            </a:r>
            <a:r>
              <a:rPr lang="ru-RU" sz="16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</a:t>
            </a:r>
            <a:r>
              <a:rPr lang="ru-RU" sz="1600" b="1" dirty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(при </a:t>
            </a:r>
            <a:r>
              <a:rPr lang="ru-RU" sz="16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нормативе +1%) </a:t>
            </a:r>
            <a:endParaRPr lang="ru-RU" sz="16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8841" y="1081002"/>
            <a:ext cx="12192001" cy="369332"/>
          </a:xfrm>
          <a:prstGeom prst="rect">
            <a:avLst/>
          </a:prstGeom>
          <a:solidFill>
            <a:srgbClr val="2D4293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Круглосуточный стационар более 26.6 млн. случаев госпитализаций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365236" y="1519911"/>
            <a:ext cx="2016223" cy="433901"/>
          </a:xfrm>
          <a:prstGeom prst="rect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Онкология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746038" y="1974785"/>
            <a:ext cx="5254618" cy="584775"/>
          </a:xfrm>
          <a:prstGeom prst="rect">
            <a:avLst/>
          </a:prstGeom>
          <a:ln w="19050">
            <a:solidFill>
              <a:srgbClr val="2D4293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ontserrat Bold"/>
                <a:ea typeface="Montserrat Regular"/>
                <a:cs typeface="Montserrat Bold"/>
              </a:rPr>
              <a:t>2025 год  </a:t>
            </a:r>
            <a:r>
              <a:rPr lang="ru-RU" sz="1600" b="1" dirty="0">
                <a:latin typeface="Montserrat Bold"/>
                <a:ea typeface="Montserrat Regular"/>
                <a:cs typeface="Montserrat Bold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9 579; </a:t>
            </a:r>
            <a:r>
              <a:rPr lang="ru-RU" sz="1600" b="1" dirty="0" smtClean="0">
                <a:latin typeface="Montserrat Bold"/>
                <a:ea typeface="Montserrat Regular"/>
                <a:cs typeface="Montserrat Bold"/>
              </a:rPr>
              <a:t>2026 год – </a:t>
            </a:r>
            <a:r>
              <a:rPr lang="ru-RU" sz="1600" b="1" dirty="0" smtClean="0">
                <a:solidFill>
                  <a:srgbClr val="C00000"/>
                </a:solidFill>
              </a:rPr>
              <a:t>9 443 </a:t>
            </a:r>
            <a:r>
              <a:rPr lang="ru-RU" sz="16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(при нормативе на уровне 2025 года) </a:t>
            </a:r>
            <a:endParaRPr lang="ru-RU" sz="16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07569" y="1506210"/>
            <a:ext cx="2016224" cy="433901"/>
          </a:xfrm>
          <a:prstGeom prst="rect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10" name="Стрелка вниз 4">
            <a:extLst>
              <a:ext uri="{FF2B5EF4-FFF2-40B4-BE49-F238E27FC236}">
                <a16:creationId xmlns:a16="http://schemas.microsoft.com/office/drawing/2014/main" xmlns="" id="{48BCEA14-51C1-C3D0-58D4-BBF882BA77F6}"/>
              </a:ext>
            </a:extLst>
          </p:cNvPr>
          <p:cNvSpPr/>
          <p:nvPr/>
        </p:nvSpPr>
        <p:spPr>
          <a:xfrm rot="10800000">
            <a:off x="6363662" y="2023966"/>
            <a:ext cx="339604" cy="48061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A86E66E-CD8E-6C98-A458-2B39AB7C5CDE}"/>
              </a:ext>
            </a:extLst>
          </p:cNvPr>
          <p:cNvSpPr/>
          <p:nvPr/>
        </p:nvSpPr>
        <p:spPr>
          <a:xfrm>
            <a:off x="2990815" y="2614720"/>
            <a:ext cx="6192688" cy="433901"/>
          </a:xfrm>
          <a:prstGeom prst="rect">
            <a:avLst/>
          </a:prstGeom>
          <a:solidFill>
            <a:srgbClr val="2D4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Сердечно-сосудистая хирургия</a:t>
            </a:r>
            <a:endParaRPr lang="ru-RU" sz="2000" dirty="0">
              <a:solidFill>
                <a:schemeClr val="bg1"/>
              </a:solidFill>
              <a:latin typeface="Montserrat Regular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низ 4">
            <a:extLst>
              <a:ext uri="{FF2B5EF4-FFF2-40B4-BE49-F238E27FC236}">
                <a16:creationId xmlns:a16="http://schemas.microsoft.com/office/drawing/2014/main" xmlns="" id="{CAFD1A8F-6AC4-C412-BC76-3C2323826AD4}"/>
              </a:ext>
            </a:extLst>
          </p:cNvPr>
          <p:cNvSpPr/>
          <p:nvPr/>
        </p:nvSpPr>
        <p:spPr>
          <a:xfrm rot="16200000">
            <a:off x="3021928" y="3243350"/>
            <a:ext cx="339604" cy="32264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4">
            <a:extLst>
              <a:ext uri="{FF2B5EF4-FFF2-40B4-BE49-F238E27FC236}">
                <a16:creationId xmlns:a16="http://schemas.microsoft.com/office/drawing/2014/main" xmlns="" id="{5C6A0DC4-9250-5220-178F-6443BFF907D8}"/>
              </a:ext>
            </a:extLst>
          </p:cNvPr>
          <p:cNvSpPr/>
          <p:nvPr/>
        </p:nvSpPr>
        <p:spPr>
          <a:xfrm rot="16200000">
            <a:off x="3021685" y="4004944"/>
            <a:ext cx="339604" cy="32216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4">
            <a:extLst>
              <a:ext uri="{FF2B5EF4-FFF2-40B4-BE49-F238E27FC236}">
                <a16:creationId xmlns:a16="http://schemas.microsoft.com/office/drawing/2014/main" xmlns="" id="{A3128856-56DF-A203-EEDA-2C2B12289F19}"/>
              </a:ext>
            </a:extLst>
          </p:cNvPr>
          <p:cNvSpPr/>
          <p:nvPr/>
        </p:nvSpPr>
        <p:spPr>
          <a:xfrm rot="16200000">
            <a:off x="3028318" y="5029409"/>
            <a:ext cx="339604" cy="3221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3041735-2CA7-D652-CC4A-D11688D9DABF}"/>
              </a:ext>
            </a:extLst>
          </p:cNvPr>
          <p:cNvSpPr/>
          <p:nvPr/>
        </p:nvSpPr>
        <p:spPr>
          <a:xfrm>
            <a:off x="7137916" y="3067675"/>
            <a:ext cx="4802201" cy="6817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Перевод 44-49 групп из ВМП</a:t>
            </a:r>
            <a:r>
              <a:rPr lang="en-US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 I</a:t>
            </a:r>
            <a:r>
              <a:rPr lang="ru-RU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 в КСГ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860C9E4-CB88-13B5-34B6-3E9148B231BC}"/>
              </a:ext>
            </a:extLst>
          </p:cNvPr>
          <p:cNvSpPr/>
          <p:nvPr/>
        </p:nvSpPr>
        <p:spPr>
          <a:xfrm>
            <a:off x="238101" y="3066894"/>
            <a:ext cx="2667935" cy="681709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ea typeface="Montserrat Regular"/>
                <a:cs typeface="Montserrat Bold"/>
              </a:rPr>
              <a:t>Стентирование коронарных артерий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C2494AB-FDD8-1686-50E8-83E598F5F5DE}"/>
              </a:ext>
            </a:extLst>
          </p:cNvPr>
          <p:cNvSpPr/>
          <p:nvPr/>
        </p:nvSpPr>
        <p:spPr>
          <a:xfrm>
            <a:off x="3477424" y="3065443"/>
            <a:ext cx="3381104" cy="681709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i="1" dirty="0">
              <a:solidFill>
                <a:srgbClr val="C00000"/>
              </a:solidFill>
              <a:latin typeface="Montserrat Bold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2025 год  </a:t>
            </a:r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– </a:t>
            </a:r>
            <a:r>
              <a:rPr lang="ru-RU" sz="12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2 172 </a:t>
            </a:r>
            <a:r>
              <a:rPr lang="ru-RU" sz="12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</a:t>
            </a:r>
            <a:endParaRPr lang="ru-RU" sz="12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2026 год  по проекту РФ </a:t>
            </a:r>
            <a:r>
              <a:rPr lang="ru-RU" sz="1200" b="1" dirty="0" smtClean="0">
                <a:solidFill>
                  <a:srgbClr val="FF0000"/>
                </a:solidFill>
                <a:latin typeface="Montserrat Bold"/>
                <a:ea typeface="Montserrat Regular"/>
                <a:cs typeface="Montserrat Bold"/>
              </a:rPr>
              <a:t>– </a:t>
            </a:r>
            <a:r>
              <a:rPr lang="ru-RU" sz="1200" b="1" i="1" dirty="0" smtClean="0">
                <a:solidFill>
                  <a:srgbClr val="C00000"/>
                </a:solidFill>
                <a:latin typeface="Montserrat Bold"/>
              </a:rPr>
              <a:t>2 141</a:t>
            </a:r>
            <a:endParaRPr lang="ru-RU" sz="1200" b="1" i="1" dirty="0">
              <a:solidFill>
                <a:srgbClr val="C00000"/>
              </a:solidFill>
              <a:latin typeface="Montserrat Bold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Montserrat Bold"/>
              </a:rPr>
              <a:t> </a:t>
            </a:r>
            <a:endParaRPr lang="ru-RU" sz="12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B4E0D41-720A-65CE-166D-3DE297C44466}"/>
              </a:ext>
            </a:extLst>
          </p:cNvPr>
          <p:cNvSpPr/>
          <p:nvPr/>
        </p:nvSpPr>
        <p:spPr>
          <a:xfrm>
            <a:off x="7138000" y="3827411"/>
            <a:ext cx="4802201" cy="6817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i="1" dirty="0">
              <a:solidFill>
                <a:srgbClr val="00B050"/>
              </a:solidFill>
              <a:latin typeface="Montserrat Bold"/>
              <a:ea typeface="Montserrat Regular"/>
              <a:cs typeface="Montserrat Bold"/>
            </a:endParaRPr>
          </a:p>
          <a:p>
            <a:pPr algn="ctr"/>
            <a:r>
              <a:rPr lang="ru-RU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Перевод 53 группы из ВМП</a:t>
            </a:r>
            <a:r>
              <a:rPr lang="en-US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 I</a:t>
            </a:r>
            <a:r>
              <a:rPr lang="ru-RU" sz="1370" b="1" i="1" dirty="0">
                <a:solidFill>
                  <a:srgbClr val="00B050"/>
                </a:solidFill>
                <a:latin typeface="Montserrat Bold"/>
                <a:ea typeface="Montserrat Regular"/>
                <a:cs typeface="Montserrat Bold"/>
              </a:rPr>
              <a:t> в КСГ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37CC37E-04AE-A5E9-289F-C2574C569DBF}"/>
              </a:ext>
            </a:extLst>
          </p:cNvPr>
          <p:cNvSpPr/>
          <p:nvPr/>
        </p:nvSpPr>
        <p:spPr>
          <a:xfrm>
            <a:off x="238185" y="3826630"/>
            <a:ext cx="2667935" cy="681709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</a:rPr>
              <a:t>Имплантация частотно-адаптированного кардиостимулятора взрослым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8804B25-B66B-5F07-9EDE-8658FDBC5AB1}"/>
              </a:ext>
            </a:extLst>
          </p:cNvPr>
          <p:cNvSpPr/>
          <p:nvPr/>
        </p:nvSpPr>
        <p:spPr>
          <a:xfrm>
            <a:off x="3477508" y="3825179"/>
            <a:ext cx="3381104" cy="681709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2025 год  – </a:t>
            </a:r>
            <a:r>
              <a:rPr lang="ru-RU" sz="12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401</a:t>
            </a:r>
            <a:r>
              <a:rPr lang="ru-RU" sz="12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</a:t>
            </a:r>
            <a:endParaRPr lang="ru-RU" sz="12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2026 год  по проекту РФ </a:t>
            </a:r>
            <a:r>
              <a:rPr lang="ru-RU" sz="1200" b="1" dirty="0">
                <a:solidFill>
                  <a:srgbClr val="FF0000"/>
                </a:solidFill>
                <a:latin typeface="Montserrat Bold"/>
                <a:ea typeface="Montserrat Regular"/>
                <a:cs typeface="Montserrat Bold"/>
              </a:rPr>
              <a:t>– </a:t>
            </a:r>
            <a:r>
              <a:rPr lang="ru-RU" sz="1200" b="1" i="1" dirty="0" smtClean="0">
                <a:solidFill>
                  <a:srgbClr val="C00000"/>
                </a:solidFill>
                <a:latin typeface="Montserrat Bold"/>
              </a:rPr>
              <a:t>396</a:t>
            </a:r>
            <a:endParaRPr lang="ru-RU" sz="1200" b="1" i="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D064AD7-5835-919D-72F4-7526EB47BB24}"/>
              </a:ext>
            </a:extLst>
          </p:cNvPr>
          <p:cNvSpPr/>
          <p:nvPr/>
        </p:nvSpPr>
        <p:spPr>
          <a:xfrm>
            <a:off x="7138000" y="4606214"/>
            <a:ext cx="4802201" cy="11730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70" b="1" i="1" dirty="0">
                <a:solidFill>
                  <a:srgbClr val="00B050"/>
                </a:solidFill>
                <a:latin typeface="Montserrat Bold"/>
              </a:rPr>
              <a:t>Включен новый метод ВМП </a:t>
            </a:r>
            <a:r>
              <a:rPr lang="ru-RU" sz="1370" i="1" dirty="0">
                <a:solidFill>
                  <a:srgbClr val="00B050"/>
                </a:solidFill>
                <a:latin typeface="Montserrat Bold"/>
              </a:rPr>
              <a:t>«Эндоваскулярная деструкция  проводящих путей и </a:t>
            </a:r>
            <a:r>
              <a:rPr lang="ru-RU" sz="1370" i="1" dirty="0">
                <a:solidFill>
                  <a:srgbClr val="00B050"/>
                </a:solidFill>
                <a:latin typeface="Montserrat Bold"/>
              </a:rPr>
              <a:t>аритмогенных</a:t>
            </a:r>
            <a:r>
              <a:rPr lang="ru-RU" sz="1370" i="1" dirty="0">
                <a:solidFill>
                  <a:srgbClr val="00B050"/>
                </a:solidFill>
                <a:latin typeface="Montserrat Bold"/>
              </a:rPr>
              <a:t> зон сердца эндоваскулярным доступом с использованием  навигационной системы картирования сердца»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A857DFD-2287-E453-432F-B908A8D6DB89}"/>
              </a:ext>
            </a:extLst>
          </p:cNvPr>
          <p:cNvSpPr/>
          <p:nvPr/>
        </p:nvSpPr>
        <p:spPr>
          <a:xfrm>
            <a:off x="238185" y="4605433"/>
            <a:ext cx="2667935" cy="1173016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Эндоваскулярная деструкция дополнительных проводящих путей и 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аритмогенных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 зон сердца</a:t>
            </a:r>
            <a:endParaRPr lang="ru-RU" sz="1200" b="1" dirty="0">
              <a:solidFill>
                <a:srgbClr val="2D4293"/>
              </a:solidFill>
              <a:latin typeface="Montserrat Bold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868C23D-AE4A-5D98-B9BC-B2831B6CB445}"/>
              </a:ext>
            </a:extLst>
          </p:cNvPr>
          <p:cNvSpPr/>
          <p:nvPr/>
        </p:nvSpPr>
        <p:spPr>
          <a:xfrm>
            <a:off x="3477508" y="4603982"/>
            <a:ext cx="3381104" cy="1173016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2025 год  – </a:t>
            </a:r>
            <a:r>
              <a:rPr lang="ru-RU" sz="12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176 </a:t>
            </a:r>
            <a:r>
              <a:rPr lang="ru-RU" sz="12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</a:t>
            </a:r>
            <a:endParaRPr lang="ru-RU" sz="12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2026 год  по проекту РФ </a:t>
            </a:r>
            <a:r>
              <a:rPr lang="ru-RU" sz="1200" b="1" dirty="0">
                <a:solidFill>
                  <a:srgbClr val="FF0000"/>
                </a:solidFill>
                <a:latin typeface="Montserrat Bold"/>
                <a:ea typeface="Montserrat Regular"/>
                <a:cs typeface="Montserrat Bold"/>
              </a:rPr>
              <a:t>– </a:t>
            </a:r>
            <a:r>
              <a:rPr lang="ru-RU" sz="1200" b="1" i="1" dirty="0" smtClean="0">
                <a:solidFill>
                  <a:srgbClr val="C00000"/>
                </a:solidFill>
                <a:latin typeface="Montserrat Bold"/>
              </a:rPr>
              <a:t>174</a:t>
            </a:r>
            <a:endParaRPr lang="ru-RU" sz="1200" b="1" i="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38" name="Стрелка вниз 4">
            <a:extLst>
              <a:ext uri="{FF2B5EF4-FFF2-40B4-BE49-F238E27FC236}">
                <a16:creationId xmlns:a16="http://schemas.microsoft.com/office/drawing/2014/main" xmlns="" id="{79AB1620-BDFF-09D5-D9BE-5D0C809D88D4}"/>
              </a:ext>
            </a:extLst>
          </p:cNvPr>
          <p:cNvSpPr/>
          <p:nvPr/>
        </p:nvSpPr>
        <p:spPr>
          <a:xfrm rot="16200000">
            <a:off x="3028318" y="6116874"/>
            <a:ext cx="339604" cy="3221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213476E-830B-D858-F825-A81007D1BC20}"/>
              </a:ext>
            </a:extLst>
          </p:cNvPr>
          <p:cNvSpPr/>
          <p:nvPr/>
        </p:nvSpPr>
        <p:spPr>
          <a:xfrm>
            <a:off x="7138000" y="5856384"/>
            <a:ext cx="4802201" cy="8476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70" i="1" dirty="0">
                <a:solidFill>
                  <a:srgbClr val="00B050"/>
                </a:solidFill>
                <a:latin typeface="Montserrat Bold"/>
              </a:rPr>
              <a:t>Без изменений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D3955A8-391B-FDE3-08E5-8C6005831F10}"/>
              </a:ext>
            </a:extLst>
          </p:cNvPr>
          <p:cNvSpPr/>
          <p:nvPr/>
        </p:nvSpPr>
        <p:spPr>
          <a:xfrm>
            <a:off x="238185" y="5855603"/>
            <a:ext cx="2667935" cy="847606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Оперативные вмешательства на 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брахиоцефальных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 артериях (стентирование или 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эндартерэктомия</a:t>
            </a:r>
            <a:r>
              <a:rPr lang="ru-RU" sz="1200" b="1" dirty="0">
                <a:solidFill>
                  <a:srgbClr val="2D4293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B70BB1A-82D6-F83A-1309-CE5C45E0E4B8}"/>
              </a:ext>
            </a:extLst>
          </p:cNvPr>
          <p:cNvSpPr/>
          <p:nvPr/>
        </p:nvSpPr>
        <p:spPr>
          <a:xfrm>
            <a:off x="3477508" y="5854152"/>
            <a:ext cx="3381104" cy="847606"/>
          </a:xfrm>
          <a:prstGeom prst="rect">
            <a:avLst/>
          </a:prstGeom>
          <a:noFill/>
          <a:ln w="28575">
            <a:solidFill>
              <a:srgbClr val="2D42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2025 год  – </a:t>
            </a:r>
            <a:r>
              <a:rPr lang="ru-RU" sz="12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440 </a:t>
            </a:r>
            <a:r>
              <a:rPr lang="ru-RU" sz="1200" b="1" dirty="0" smtClean="0">
                <a:solidFill>
                  <a:srgbClr val="C00000"/>
                </a:solidFill>
                <a:latin typeface="Montserrat Bold"/>
                <a:ea typeface="Montserrat Regular"/>
                <a:cs typeface="Montserrat Bold"/>
              </a:rPr>
              <a:t>случаев </a:t>
            </a:r>
            <a:endParaRPr lang="ru-RU" sz="1200" b="1" i="1" dirty="0">
              <a:solidFill>
                <a:srgbClr val="C00000"/>
              </a:solidFill>
              <a:latin typeface="Montserrat Bold"/>
              <a:ea typeface="Montserrat Regular"/>
              <a:cs typeface="Montserrat Bold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Montserrat Bold"/>
                <a:ea typeface="Montserrat Regular"/>
                <a:cs typeface="Montserrat Bold"/>
              </a:rPr>
              <a:t>2026 год  по проекту РФ </a:t>
            </a:r>
            <a:r>
              <a:rPr lang="ru-RU" sz="1200" b="1" dirty="0">
                <a:solidFill>
                  <a:srgbClr val="FF0000"/>
                </a:solidFill>
                <a:latin typeface="Montserrat Bold"/>
                <a:ea typeface="Montserrat Regular"/>
                <a:cs typeface="Montserrat Bold"/>
              </a:rPr>
              <a:t>– </a:t>
            </a:r>
            <a:r>
              <a:rPr lang="ru-RU" sz="1200" b="1" i="1" dirty="0" smtClean="0">
                <a:solidFill>
                  <a:srgbClr val="C00000"/>
                </a:solidFill>
                <a:latin typeface="Montserrat Bold"/>
              </a:rPr>
              <a:t>434</a:t>
            </a:r>
            <a:endParaRPr lang="ru-RU" sz="1200" b="1" i="1" dirty="0">
              <a:solidFill>
                <a:srgbClr val="C00000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21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A113E4C-EB58-193E-26E5-8247B1586313}"/>
              </a:ext>
            </a:extLst>
          </p:cNvPr>
          <p:cNvSpPr/>
          <p:nvPr/>
        </p:nvSpPr>
        <p:spPr>
          <a:xfrm>
            <a:off x="0" y="1196752"/>
            <a:ext cx="12192001" cy="369332"/>
          </a:xfrm>
          <a:prstGeom prst="rect">
            <a:avLst/>
          </a:prstGeom>
          <a:solidFill>
            <a:srgbClr val="2D4293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chemeClr val="bg1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Новеллы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BECDA2F-408B-F825-9262-041B758F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76" y="283262"/>
            <a:ext cx="11480852" cy="612068"/>
          </a:xfrm>
        </p:spPr>
        <p:txBody>
          <a:bodyPr>
            <a:noAutofit/>
          </a:bodyPr>
          <a:lstStyle/>
          <a:p>
            <a:r>
              <a:rPr lang="ru-RU" sz="2400" dirty="0"/>
              <a:t>Нормативы финансовых затрат на единицу объема и нормативы объема медицинской помощи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AE90279-99F6-3F75-58B7-0F57630F6129}"/>
              </a:ext>
            </a:extLst>
          </p:cNvPr>
          <p:cNvSpPr/>
          <p:nvPr/>
        </p:nvSpPr>
        <p:spPr>
          <a:xfrm>
            <a:off x="-168696" y="292978"/>
            <a:ext cx="936104" cy="648072"/>
          </a:xfrm>
          <a:prstGeom prst="rect">
            <a:avLst/>
          </a:prstGeom>
          <a:solidFill>
            <a:srgbClr val="2D4293"/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5ADACD2-F8B1-165C-14C8-B7455D9DFDF8}"/>
              </a:ext>
            </a:extLst>
          </p:cNvPr>
          <p:cNvSpPr/>
          <p:nvPr/>
        </p:nvSpPr>
        <p:spPr>
          <a:xfrm>
            <a:off x="223156" y="1921025"/>
            <a:ext cx="4720319" cy="1362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D4293"/>
                </a:solidFill>
                <a:cs typeface="Times New Roman" panose="02020603050405020304" pitchFamily="18" charset="0"/>
              </a:rPr>
              <a:t>Впервые установлены объемы медицинской помощи</a:t>
            </a:r>
          </a:p>
          <a:p>
            <a:pPr algn="ctr"/>
            <a:r>
              <a:rPr lang="ru-RU" b="1" dirty="0">
                <a:solidFill>
                  <a:srgbClr val="2D4293"/>
                </a:solidFill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2D4293"/>
                </a:solidFill>
                <a:cs typeface="Times New Roman" panose="02020603050405020304" pitchFamily="18" charset="0"/>
              </a:rPr>
              <a:t>НФЗ на ТРАНСПЛАНТАЦИЮ почки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 РС(Я) – 23 случая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8A9B2E2-FFC1-0A21-A97F-C1673F0E7815}"/>
              </a:ext>
            </a:extLst>
          </p:cNvPr>
          <p:cNvSpPr/>
          <p:nvPr/>
        </p:nvSpPr>
        <p:spPr>
          <a:xfrm>
            <a:off x="5781675" y="1844823"/>
            <a:ext cx="6070397" cy="24890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Впервые введена норма по плановой госпитализации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наличии направления на осуществление плановой госпитализации с целью проведения хирургического лечения при оказании специализированной, в том числе высокотехнологичной, медицинской помощи госпитализация пациента в медицинскую организацию осуществляется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не ранее чем за сутки до начала хирургического лечения, за исключением ситуаций, обусловленных медицинскими показаниями.</a:t>
            </a:r>
          </a:p>
          <a:p>
            <a:pPr algn="ctr"/>
            <a:r>
              <a:rPr lang="ru-RU" sz="1400" dirty="0" smtClean="0">
                <a:ln w="19050">
                  <a:solidFill>
                    <a:srgbClr val="BF2344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Montserrat Regular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1410" y="4915585"/>
            <a:ext cx="456099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D4293"/>
                </a:solidFill>
              </a:rPr>
              <a:t>МЕДИЦИНСКАЯ реабилитация - нормативы </a:t>
            </a:r>
            <a:r>
              <a:rPr lang="ru-RU" b="1" dirty="0">
                <a:solidFill>
                  <a:srgbClr val="2D4293"/>
                </a:solidFill>
              </a:rPr>
              <a:t>объема </a:t>
            </a:r>
            <a:r>
              <a:rPr lang="ru-RU" b="1" dirty="0" smtClean="0">
                <a:solidFill>
                  <a:srgbClr val="C00000"/>
                </a:solidFill>
              </a:rPr>
              <a:t>увеличены </a:t>
            </a:r>
            <a:r>
              <a:rPr lang="ru-RU" b="1" dirty="0">
                <a:solidFill>
                  <a:srgbClr val="C00000"/>
                </a:solidFill>
              </a:rPr>
              <a:t>на 4,0% </a:t>
            </a:r>
            <a:r>
              <a:rPr lang="ru-RU" b="1" dirty="0">
                <a:solidFill>
                  <a:srgbClr val="2D4293"/>
                </a:solidFill>
              </a:rPr>
              <a:t>по всем условиям </a:t>
            </a:r>
            <a:r>
              <a:rPr lang="ru-RU" b="1" dirty="0" smtClean="0">
                <a:solidFill>
                  <a:srgbClr val="2D4293"/>
                </a:solidFill>
              </a:rPr>
              <a:t>оказания МП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7397"/>
              </p:ext>
            </p:extLst>
          </p:nvPr>
        </p:nvGraphicFramePr>
        <p:xfrm>
          <a:off x="405605" y="3921379"/>
          <a:ext cx="5057121" cy="2435480"/>
        </p:xfrm>
        <a:graphic>
          <a:graphicData uri="http://schemas.openxmlformats.org/drawingml/2006/table">
            <a:tbl>
              <a:tblPr firstRow="1" firstCol="1" bandRow="1"/>
              <a:tblGrid>
                <a:gridCol w="830265"/>
                <a:gridCol w="912823"/>
                <a:gridCol w="912823"/>
                <a:gridCol w="819140"/>
                <a:gridCol w="791035"/>
                <a:gridCol w="791035"/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МП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 проект ПГГ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РС(Я)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Объемы МП РС(Я)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Средние нормативы объема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Объемы МП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0,003241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0,003241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0,003371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3 101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СЗП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0,002705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0,002705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0,002813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0,005643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0,006602213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(5266 по РФ)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0,005869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5 399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трелка влево 8"/>
          <p:cNvSpPr/>
          <p:nvPr/>
        </p:nvSpPr>
        <p:spPr>
          <a:xfrm>
            <a:off x="5686424" y="5362575"/>
            <a:ext cx="133498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258050" y="1556559"/>
            <a:ext cx="809625" cy="176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76550" y="1556559"/>
            <a:ext cx="1019176" cy="288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1C90AA-A78B-BF94-36F3-B405CDDE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696619-2274-638A-C0E9-45E59840C8D8}"/>
              </a:ext>
            </a:extLst>
          </p:cNvPr>
          <p:cNvSpPr/>
          <p:nvPr/>
        </p:nvSpPr>
        <p:spPr>
          <a:xfrm>
            <a:off x="777008" y="497280"/>
            <a:ext cx="10954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Bold" panose="00000800000000000000" pitchFamily="2" charset="-52"/>
                <a:sym typeface="Montserrat Bold"/>
              </a:rPr>
              <a:t>Новеллы оказания </a:t>
            </a:r>
            <a:r>
              <a:rPr lang="ru-RU" sz="2400" b="1" dirty="0">
                <a:latin typeface="Montserrat Bold"/>
                <a:sym typeface="Arial"/>
              </a:rPr>
              <a:t>специализированной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Bold" panose="00000800000000000000" pitchFamily="2" charset="-52"/>
                <a:sym typeface="Montserrat Bold"/>
              </a:rPr>
              <a:t>медицинской помощи в 2026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961128B-85EC-F126-191F-808AA1A470F0}"/>
              </a:ext>
            </a:extLst>
          </p:cNvPr>
          <p:cNvSpPr/>
          <p:nvPr/>
        </p:nvSpPr>
        <p:spPr>
          <a:xfrm>
            <a:off x="983432" y="1027592"/>
            <a:ext cx="1022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ru-RU" sz="1600" b="1" dirty="0">
                <a:latin typeface="Montserrat"/>
                <a:cs typeface="Times New Roman" panose="02020603050405020304" pitchFamily="18" charset="0"/>
              </a:rPr>
              <a:t>В программу ОМС на 2026 год включаются </a:t>
            </a:r>
            <a:r>
              <a:rPr lang="ru-RU" sz="1600" b="1" dirty="0">
                <a:solidFill>
                  <a:srgbClr val="C00000"/>
                </a:solidFill>
                <a:latin typeface="Montserrat"/>
                <a:cs typeface="Times New Roman" panose="02020603050405020304" pitchFamily="18" charset="0"/>
              </a:rPr>
              <a:t>14 методов лечения </a:t>
            </a:r>
            <a:r>
              <a:rPr lang="ru-RU" sz="1600" b="1" dirty="0">
                <a:latin typeface="Montserrat"/>
                <a:cs typeface="Times New Roman" panose="02020603050405020304" pitchFamily="18" charset="0"/>
              </a:rPr>
              <a:t>для базовой программы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Bold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B9566E-211D-20AE-B2CA-8B5CFDE4D8B8}"/>
              </a:ext>
            </a:extLst>
          </p:cNvPr>
          <p:cNvSpPr/>
          <p:nvPr/>
        </p:nvSpPr>
        <p:spPr>
          <a:xfrm>
            <a:off x="-168696" y="116045"/>
            <a:ext cx="828092" cy="612068"/>
          </a:xfrm>
          <a:prstGeom prst="rect">
            <a:avLst/>
          </a:prstGeom>
          <a:solidFill>
            <a:srgbClr val="2D4293"/>
          </a:solidFill>
          <a:ln>
            <a:solidFill>
              <a:srgbClr val="2D4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BCA1788-C88F-B2DA-4457-C3275A51F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13865"/>
              </p:ext>
            </p:extLst>
          </p:nvPr>
        </p:nvGraphicFramePr>
        <p:xfrm>
          <a:off x="54109" y="1382022"/>
          <a:ext cx="9786307" cy="5222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0BC8D3F-1591-B05A-6B4B-17D875941CCC}"/>
              </a:ext>
            </a:extLst>
          </p:cNvPr>
          <p:cNvSpPr/>
          <p:nvPr/>
        </p:nvSpPr>
        <p:spPr>
          <a:xfrm>
            <a:off x="112936" y="1566647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Times New Roman" panose="02020603050405020304" pitchFamily="18" charset="0"/>
              </a:rPr>
              <a:t>1-3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4EEE06-F393-FF45-09B2-D39CAEDA4C20}"/>
              </a:ext>
            </a:extLst>
          </p:cNvPr>
          <p:cNvSpPr/>
          <p:nvPr/>
        </p:nvSpPr>
        <p:spPr>
          <a:xfrm>
            <a:off x="537664" y="2288304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AE1868D-6107-FC50-E607-A455684EE6B6}"/>
              </a:ext>
            </a:extLst>
          </p:cNvPr>
          <p:cNvSpPr/>
          <p:nvPr/>
        </p:nvSpPr>
        <p:spPr>
          <a:xfrm>
            <a:off x="777008" y="2990096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4526980-472D-09B6-EF69-3AE71D7EFE64}"/>
              </a:ext>
            </a:extLst>
          </p:cNvPr>
          <p:cNvSpPr/>
          <p:nvPr/>
        </p:nvSpPr>
        <p:spPr>
          <a:xfrm>
            <a:off x="849016" y="3703320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Times New Roman" panose="02020603050405020304" pitchFamily="18" charset="0"/>
              </a:rPr>
              <a:t>-7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B055640D-E109-A44C-2EDF-C824D0B745CB}"/>
              </a:ext>
            </a:extLst>
          </p:cNvPr>
          <p:cNvSpPr/>
          <p:nvPr/>
        </p:nvSpPr>
        <p:spPr>
          <a:xfrm>
            <a:off x="758720" y="4403968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8-10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0F4657B-7DB2-F5BB-CBE3-32EF562BA2E6}"/>
              </a:ext>
            </a:extLst>
          </p:cNvPr>
          <p:cNvSpPr/>
          <p:nvPr/>
        </p:nvSpPr>
        <p:spPr>
          <a:xfrm>
            <a:off x="547272" y="5142336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Montserrat Regular" panose="00000500000000000000" pitchFamily="2" charset="-52"/>
                <a:cs typeface="Times New Roman" panose="02020603050405020304" pitchFamily="18" charset="0"/>
              </a:rPr>
              <a:t>11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Regular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79FD41A-89FA-65B2-5887-B03B3339D8E7}"/>
              </a:ext>
            </a:extLst>
          </p:cNvPr>
          <p:cNvSpPr/>
          <p:nvPr/>
        </p:nvSpPr>
        <p:spPr>
          <a:xfrm>
            <a:off x="119792" y="5834984"/>
            <a:ext cx="600744" cy="576064"/>
          </a:xfrm>
          <a:prstGeom prst="ellipse">
            <a:avLst/>
          </a:prstGeom>
          <a:solidFill>
            <a:srgbClr val="59B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Times New Roman" panose="02020603050405020304" pitchFamily="18" charset="0"/>
              </a:rPr>
              <a:t>12-14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xmlns="" id="{0EF089C2-7A0A-10B8-EE8C-B0ADB5CB6176}"/>
              </a:ext>
            </a:extLst>
          </p:cNvPr>
          <p:cNvSpPr/>
          <p:nvPr/>
        </p:nvSpPr>
        <p:spPr>
          <a:xfrm>
            <a:off x="9912424" y="1716015"/>
            <a:ext cx="483875" cy="9144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xmlns="" id="{37FB06D2-51C8-707C-1D91-28449AEAAFC3}"/>
              </a:ext>
            </a:extLst>
          </p:cNvPr>
          <p:cNvSpPr/>
          <p:nvPr/>
        </p:nvSpPr>
        <p:spPr>
          <a:xfrm>
            <a:off x="9912424" y="3185544"/>
            <a:ext cx="483875" cy="9144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xmlns="" id="{4A5E4F71-B410-B8DE-13D7-8324C5F49A64}"/>
              </a:ext>
            </a:extLst>
          </p:cNvPr>
          <p:cNvSpPr/>
          <p:nvPr/>
        </p:nvSpPr>
        <p:spPr>
          <a:xfrm>
            <a:off x="9920424" y="4581128"/>
            <a:ext cx="483875" cy="9144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BFB8C9-8F7C-0C10-5677-B1BF820349B6}"/>
              </a:ext>
            </a:extLst>
          </p:cNvPr>
          <p:cNvSpPr txBox="1"/>
          <p:nvPr/>
        </p:nvSpPr>
        <p:spPr>
          <a:xfrm>
            <a:off x="10394760" y="1988549"/>
            <a:ext cx="12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Онкология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3ED99A8-D518-D223-74C4-E777B503B39D}"/>
              </a:ext>
            </a:extLst>
          </p:cNvPr>
          <p:cNvSpPr txBox="1"/>
          <p:nvPr/>
        </p:nvSpPr>
        <p:spPr>
          <a:xfrm>
            <a:off x="10394760" y="3458078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Офтальмология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85C0F7-128D-79E0-B770-C5D7EB55237C}"/>
              </a:ext>
            </a:extLst>
          </p:cNvPr>
          <p:cNvSpPr txBox="1"/>
          <p:nvPr/>
        </p:nvSpPr>
        <p:spPr>
          <a:xfrm>
            <a:off x="10376963" y="4853662"/>
            <a:ext cx="55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ССХ</a:t>
            </a: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xmlns="" id="{7F5F5591-2ED5-03BB-EC48-99EB3504609F}"/>
              </a:ext>
            </a:extLst>
          </p:cNvPr>
          <p:cNvSpPr/>
          <p:nvPr/>
        </p:nvSpPr>
        <p:spPr>
          <a:xfrm>
            <a:off x="9921568" y="5902408"/>
            <a:ext cx="483875" cy="41999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822432-1B8D-00AA-1B79-05487A3E382A}"/>
              </a:ext>
            </a:extLst>
          </p:cNvPr>
          <p:cNvSpPr txBox="1"/>
          <p:nvPr/>
        </p:nvSpPr>
        <p:spPr>
          <a:xfrm>
            <a:off x="10378107" y="5937198"/>
            <a:ext cx="18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Эндокринология</a:t>
            </a: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9BF37F56-12A9-9D6C-7317-A6A21ED8A2A5}"/>
              </a:ext>
            </a:extLst>
          </p:cNvPr>
          <p:cNvSpPr txBox="1">
            <a:spLocks/>
          </p:cNvSpPr>
          <p:nvPr/>
        </p:nvSpPr>
        <p:spPr>
          <a:xfrm>
            <a:off x="9324290" y="125435"/>
            <a:ext cx="2685698" cy="255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Царева О.В., ноябрь 2025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2" y="223285"/>
            <a:ext cx="10486463" cy="96174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плановых объемов исследований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по Республике Саха (Якутия)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2025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нормативный индекс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12 месяцев 100,0%) </a:t>
            </a:r>
            <a:endParaRPr lang="ru-RU" sz="14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69169214"/>
              </p:ext>
            </p:extLst>
          </p:nvPr>
        </p:nvGraphicFramePr>
        <p:xfrm>
          <a:off x="383495" y="1301722"/>
          <a:ext cx="11434438" cy="278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4305268"/>
              </p:ext>
            </p:extLst>
          </p:nvPr>
        </p:nvGraphicFramePr>
        <p:xfrm>
          <a:off x="372140" y="4082903"/>
          <a:ext cx="11430000" cy="277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76977" y="2279818"/>
            <a:ext cx="129717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100,1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59488"/>
            <a:ext cx="10486463" cy="99364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Выполнение объемов медицинской помощи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по Республике Саха (Якутия) за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(нормативный индекс за 12 месяцев  100,0%) 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61649332"/>
              </p:ext>
            </p:extLst>
          </p:nvPr>
        </p:nvGraphicFramePr>
        <p:xfrm>
          <a:off x="914400" y="1339702"/>
          <a:ext cx="10547498" cy="315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55721306"/>
              </p:ext>
            </p:extLst>
          </p:nvPr>
        </p:nvGraphicFramePr>
        <p:xfrm>
          <a:off x="925032" y="4465674"/>
          <a:ext cx="7219508" cy="239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3061896"/>
              </p:ext>
            </p:extLst>
          </p:nvPr>
        </p:nvGraphicFramePr>
        <p:xfrm>
          <a:off x="8144539" y="4444408"/>
          <a:ext cx="3338624" cy="241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3173" y="1329070"/>
            <a:ext cx="4486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Стационарная помощь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9853" y="4168807"/>
            <a:ext cx="121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СМП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53" y="170121"/>
            <a:ext cx="10545716" cy="96653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плановых объемов медицинской помощи в условиях дневного стационара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профилю ЭКО и гепатиты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2025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(нормативный индекс за 12 месяцев – 100,0%)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33260151"/>
              </p:ext>
            </p:extLst>
          </p:nvPr>
        </p:nvGraphicFramePr>
        <p:xfrm>
          <a:off x="0" y="1622940"/>
          <a:ext cx="3908424" cy="523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1753" y="1583648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850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312" y="1583648"/>
            <a:ext cx="159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845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9,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9883654"/>
              </p:ext>
            </p:extLst>
          </p:nvPr>
        </p:nvGraphicFramePr>
        <p:xfrm>
          <a:off x="3787775" y="1622941"/>
          <a:ext cx="4197350" cy="523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253609"/>
            <a:ext cx="28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8663" y="1253609"/>
            <a:ext cx="28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Вирусные гепатиты С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7734" y="1583648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2 257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5500" y="1583648"/>
            <a:ext cx="183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2 253 (99,8%)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81685793"/>
              </p:ext>
            </p:extLst>
          </p:nvPr>
        </p:nvGraphicFramePr>
        <p:xfrm>
          <a:off x="7893050" y="1583648"/>
          <a:ext cx="4197350" cy="523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91538" y="1253609"/>
            <a:ext cx="286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Вирусные гепатиты В+Д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9762" y="1629904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2 7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0301" y="1619521"/>
            <a:ext cx="177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783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698" y="2051837"/>
            <a:ext cx="60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3190" y="2064669"/>
            <a:ext cx="71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4038" y="4382678"/>
            <a:ext cx="62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319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84" y="1541721"/>
            <a:ext cx="10930269" cy="458263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Статья 36. Территориальная программа обязательного медицинского страхования</a:t>
            </a:r>
          </a:p>
          <a:p>
            <a:pPr algn="just"/>
            <a:r>
              <a:rPr lang="ru-RU" sz="1600" dirty="0" smtClean="0"/>
              <a:t>2. </a:t>
            </a:r>
            <a:r>
              <a:rPr lang="ru-RU" sz="1600" dirty="0"/>
              <a:t>Территориальная программа </a:t>
            </a:r>
            <a:r>
              <a:rPr lang="ru-RU" sz="1600" dirty="0" smtClean="0"/>
              <a:t>ОМС включает </a:t>
            </a:r>
            <a:r>
              <a:rPr lang="ru-RU" sz="1600" dirty="0"/>
              <a:t>в себя виды и условия оказания медицинской помощи (включая перечень видов </a:t>
            </a:r>
            <a:r>
              <a:rPr lang="ru-RU" sz="1600" dirty="0" smtClean="0"/>
              <a:t>ВМП), </a:t>
            </a:r>
            <a:r>
              <a:rPr lang="ru-RU" sz="1600" dirty="0"/>
              <a:t>перечень страховых случаев, установленные базовой программой </a:t>
            </a:r>
            <a:r>
              <a:rPr lang="ru-RU" sz="1600" dirty="0" smtClean="0"/>
              <a:t>ОМС, значения </a:t>
            </a:r>
            <a:r>
              <a:rPr lang="ru-RU" sz="1600" dirty="0"/>
              <a:t>нормативов объемов предоставления медицинской помощи в расчете на </a:t>
            </a:r>
            <a:r>
              <a:rPr lang="ru-RU" sz="1600" dirty="0" smtClean="0"/>
              <a:t>одно застрахованное лицо, </a:t>
            </a:r>
            <a:r>
              <a:rPr lang="ru-RU" sz="1600" dirty="0"/>
              <a:t>нормативов финансовых затрат на единицу объема предоставления медицинской помощи в расчете на одно застрахованное лицо и норматива финансового обеспечения территориальной программы </a:t>
            </a:r>
            <a:r>
              <a:rPr lang="ru-RU" sz="1600" dirty="0" smtClean="0"/>
              <a:t>ОМС в </a:t>
            </a:r>
            <a:r>
              <a:rPr lang="ru-RU" sz="1600" dirty="0"/>
              <a:t>расчете на одно застрахованное </a:t>
            </a:r>
            <a:r>
              <a:rPr lang="ru-RU" sz="1600" dirty="0" smtClean="0"/>
              <a:t>лицо в год. </a:t>
            </a:r>
          </a:p>
          <a:p>
            <a:pPr algn="just"/>
            <a:r>
              <a:rPr lang="ru-RU" sz="1600" dirty="0"/>
              <a:t>3. Норматив финансового обеспечения территориальной программы </a:t>
            </a:r>
            <a:r>
              <a:rPr lang="ru-RU" sz="1600" dirty="0" smtClean="0"/>
              <a:t>ОМС </a:t>
            </a:r>
            <a:r>
              <a:rPr lang="ru-RU" sz="1600" b="1" dirty="0" smtClean="0"/>
              <a:t>может </a:t>
            </a:r>
            <a:r>
              <a:rPr lang="ru-RU" sz="1600" b="1" dirty="0"/>
              <a:t>превышать установленный базовой программой </a:t>
            </a:r>
            <a:r>
              <a:rPr lang="ru-RU" sz="1600" b="1" dirty="0" smtClean="0"/>
              <a:t>ОМС </a:t>
            </a:r>
            <a:r>
              <a:rPr lang="ru-RU" sz="1600" dirty="0" smtClean="0"/>
              <a:t>норматив </a:t>
            </a:r>
            <a:r>
              <a:rPr lang="ru-RU" sz="1600" dirty="0"/>
              <a:t>финансового обеспечения базовой программы обязательного медицинского страхования в </a:t>
            </a:r>
            <a:r>
              <a:rPr lang="ru-RU" sz="1600" b="1" dirty="0">
                <a:solidFill>
                  <a:srgbClr val="FF0000"/>
                </a:solidFill>
              </a:rPr>
              <a:t>случае установления дополнительного объема </a:t>
            </a:r>
            <a:r>
              <a:rPr lang="ru-RU" sz="1600" dirty="0"/>
              <a:t>страхового обеспечения </a:t>
            </a:r>
            <a:r>
              <a:rPr lang="ru-RU" sz="1600" dirty="0" smtClean="0"/>
              <a:t>по страховым случаям, </a:t>
            </a:r>
            <a:r>
              <a:rPr lang="ru-RU" sz="1600" dirty="0"/>
              <a:t>установленным базовой программой </a:t>
            </a:r>
            <a:r>
              <a:rPr lang="ru-RU" sz="1600" dirty="0" smtClean="0"/>
              <a:t>ОМС, </a:t>
            </a:r>
            <a:r>
              <a:rPr lang="ru-RU" sz="1600" dirty="0"/>
              <a:t>а также в случае установления перечня страховых случаев, видов и условий оказания медицинской помощи в дополнение к установленным базовой программой </a:t>
            </a:r>
            <a:r>
              <a:rPr lang="ru-RU" sz="1600" dirty="0" smtClean="0"/>
              <a:t>ОМС.</a:t>
            </a:r>
          </a:p>
          <a:p>
            <a:pPr algn="just"/>
            <a:r>
              <a:rPr lang="ru-RU" sz="1600" dirty="0"/>
              <a:t>4. Финансовое обеспечение территориальной программы </a:t>
            </a:r>
            <a:r>
              <a:rPr lang="ru-RU" sz="1600" dirty="0" smtClean="0"/>
              <a:t>ОМС в </a:t>
            </a:r>
            <a:r>
              <a:rPr lang="ru-RU" sz="1600" dirty="0"/>
              <a:t>случаях, указанных </a:t>
            </a:r>
            <a:r>
              <a:rPr lang="ru-RU" sz="1600" dirty="0" smtClean="0"/>
              <a:t>в части 3</a:t>
            </a:r>
            <a:r>
              <a:rPr lang="ru-RU" sz="1600" dirty="0"/>
              <a:t> настоящей статьи, </a:t>
            </a:r>
            <a:r>
              <a:rPr lang="ru-RU" sz="1600" b="1" u="sng" dirty="0">
                <a:solidFill>
                  <a:srgbClr val="FF0000"/>
                </a:solidFill>
              </a:rPr>
              <a:t>осуществляется за счет платежей субъектов Российской Федерации</a:t>
            </a:r>
            <a:r>
              <a:rPr lang="ru-RU" sz="1600" dirty="0"/>
              <a:t>, уплачиваемых в бюджет территориального фонда, </a:t>
            </a:r>
            <a:r>
              <a:rPr lang="ru-RU" sz="1600" b="1" dirty="0"/>
              <a:t>в размере разницы между нормативом финансового обеспечения территориальной программы </a:t>
            </a:r>
            <a:r>
              <a:rPr lang="ru-RU" sz="1600" b="1" dirty="0" smtClean="0"/>
              <a:t>ОМС и </a:t>
            </a:r>
            <a:r>
              <a:rPr lang="ru-RU" sz="1600" b="1" dirty="0"/>
              <a:t>нормативом финансового обеспечения базовой программы </a:t>
            </a:r>
            <a:r>
              <a:rPr lang="ru-RU" sz="1600" b="1" dirty="0" smtClean="0"/>
              <a:t>ОМС </a:t>
            </a:r>
            <a:r>
              <a:rPr lang="ru-RU" sz="1600" dirty="0" smtClean="0"/>
              <a:t>с </a:t>
            </a:r>
            <a:r>
              <a:rPr lang="ru-RU" sz="1600" dirty="0"/>
              <a:t>учетом численности застрахованных лиц на территории субъекта Российской Федерации.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29069" y="508784"/>
            <a:ext cx="10005237" cy="7233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A4D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Федеральный закон от 29.11.2010 №326-ФЗ </a:t>
            </a:r>
            <a:br>
              <a:rPr lang="ru-RU" sz="2000" dirty="0" smtClean="0"/>
            </a:br>
            <a:r>
              <a:rPr lang="ru-RU" sz="2000" dirty="0" smtClean="0"/>
              <a:t>«Об обязательном медицинском страховании в Российской Федерации»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2419904"/>
              </p:ext>
            </p:extLst>
          </p:nvPr>
        </p:nvGraphicFramePr>
        <p:xfrm>
          <a:off x="287079" y="932317"/>
          <a:ext cx="11259879" cy="564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1075860" y="386769"/>
            <a:ext cx="10120223" cy="7233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A4D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ah-RU" sz="2000" b="1" dirty="0" smtClean="0">
                <a:latin typeface="Times New Roman"/>
                <a:ea typeface="Times New Roman"/>
              </a:rPr>
              <a:t>Сравнение размера МБТ из ГБ РС(Я) на </a:t>
            </a:r>
            <a:r>
              <a:rPr lang="ru-RU" sz="2000" b="1" dirty="0" smtClean="0">
                <a:latin typeface="Times New Roman"/>
                <a:ea typeface="Times New Roman"/>
              </a:rPr>
              <a:t>дополнительное финансовое обеспечение реализации территориальной программы обязательного медицинского страхования в части базовой программы обязательного медицинского страхования</a:t>
            </a:r>
            <a:r>
              <a:rPr lang="sah-RU" sz="2000" b="1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sah-RU" sz="2000" b="1" dirty="0" smtClean="0">
                <a:latin typeface="Times New Roman"/>
                <a:ea typeface="Times New Roman"/>
              </a:rPr>
              <a:t>за 2016-2026 гг. (тыс. рублей)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80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83" y="334136"/>
            <a:ext cx="10110840" cy="723301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Сравнение исполнения объемов оказания медицинской помощи в рамках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ТПОМС в целом по РФ и РС(Я) по итогам 2025 года, в %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3699"/>
              </p:ext>
            </p:extLst>
          </p:nvPr>
        </p:nvGraphicFramePr>
        <p:xfrm>
          <a:off x="160245" y="1414126"/>
          <a:ext cx="5994400" cy="5464099"/>
        </p:xfrm>
        <a:graphic>
          <a:graphicData uri="http://schemas.openxmlformats.org/drawingml/2006/table">
            <a:tbl>
              <a:tblPr/>
              <a:tblGrid>
                <a:gridCol w="4165600"/>
                <a:gridCol w="609600"/>
                <a:gridCol w="609600"/>
                <a:gridCol w="609600"/>
              </a:tblGrid>
              <a:tr h="932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в том числе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Оперативные данные 2025 года ФФ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ПГГ РС(Я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ПГГ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Скорая медицинская помощь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Амбулаторно-поликлиническая помощь, всего, в том числе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профилактических медицинских осмотров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диспансеризации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диспансеризации для оценки репродуктивного здоровья женщин и мужчин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посещения с профилактическими целями центров здоровья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посещения с иными целями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посещения по неотложной помощи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медицинская реабилитация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обращения по заболеваниям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отдельных диагностических (лабораторных) исследований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компьютерная томография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магнитно-резонансная томография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УЗИ ССС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эндоскопия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ПЭТ-КТ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ОФЭКТ/КТ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4796"/>
              </p:ext>
            </p:extLst>
          </p:nvPr>
        </p:nvGraphicFramePr>
        <p:xfrm>
          <a:off x="6283843" y="1425760"/>
          <a:ext cx="5803769" cy="5237477"/>
        </p:xfrm>
        <a:graphic>
          <a:graphicData uri="http://schemas.openxmlformats.org/drawingml/2006/table">
            <a:tbl>
              <a:tblPr/>
              <a:tblGrid>
                <a:gridCol w="4033127"/>
                <a:gridCol w="590214"/>
                <a:gridCol w="590214"/>
                <a:gridCol w="590214"/>
              </a:tblGrid>
              <a:tr h="1065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в том числе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Оперативные данные 2025 года ФФ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РС(Я)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для больных с хроническими заболеваниями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сахарного диабета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диспансерное наблюдение, 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онкология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сахарный диабет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посещения с профилактическими целями центров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Дневные стационары, всего, в том числе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медицинская реабилитация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Стационарная медицинская помощь, всего, в том числе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медицинская реабилитация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стентирование для больных с инфарктом миокарда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135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эндоваскулярная деструкции дополнительных путей и аритмогенных зон сердца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66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стентирование или эндартектомия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609" y="276447"/>
            <a:ext cx="2815194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baseline="30000" dirty="0" smtClean="0"/>
              <a:t>* </a:t>
            </a:r>
            <a:r>
              <a:rPr lang="ru-RU" sz="800" dirty="0" smtClean="0"/>
              <a:t>использованы слайды </a:t>
            </a:r>
            <a:r>
              <a:rPr lang="ru-RU" sz="800" dirty="0" err="1" smtClean="0"/>
              <a:t>И.В.Баланина</a:t>
            </a:r>
            <a:r>
              <a:rPr lang="ru-RU" sz="800" dirty="0" smtClean="0"/>
              <a:t>, январь 2026г.</a:t>
            </a:r>
            <a:endParaRPr lang="ru-RU" sz="800" baseline="30000" dirty="0"/>
          </a:p>
        </p:txBody>
      </p:sp>
    </p:spTree>
    <p:extLst>
      <p:ext uri="{BB962C8B-B14F-4D97-AF65-F5344CB8AC3E}">
        <p14:creationId xmlns:p14="http://schemas.microsoft.com/office/powerpoint/2010/main" val="17249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97FB72B-BF26-460B-B689-6B0B2A78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8" y="371474"/>
            <a:ext cx="10486463" cy="60960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Анализ работы коечного фонда в разрезе профилей по ОМС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условиях круглосуточного и дневного стационаров за 2025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92639"/>
              </p:ext>
            </p:extLst>
          </p:nvPr>
        </p:nvGraphicFramePr>
        <p:xfrm>
          <a:off x="6030222" y="1319848"/>
          <a:ext cx="5920123" cy="5469134"/>
        </p:xfrm>
        <a:graphic>
          <a:graphicData uri="http://schemas.openxmlformats.org/drawingml/2006/table">
            <a:tbl>
              <a:tblPr/>
              <a:tblGrid>
                <a:gridCol w="374889"/>
                <a:gridCol w="2069699"/>
                <a:gridCol w="695107"/>
                <a:gridCol w="695107"/>
                <a:gridCol w="695107"/>
                <a:gridCol w="695107"/>
                <a:gridCol w="695107"/>
              </a:tblGrid>
              <a:tr h="621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профиля 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дневной стационар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коек по ОМС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рационального использования коек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работающих коек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неработающих (простаивающих) коек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Количество неработающих (простаивающих) коек в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Акушерство и гинекология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Аллергология и иммунология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Гастроэнтерология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Гематология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Дерматовенерология (дерматологические койки)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Инфекционные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Кардиология ( в т.ч. детская кардиология)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Медицинская реабилитация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Неврология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Онкология ( в т.ч.детская онкология)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Оториноларингология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Офтальмология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Педиатрия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Пульмонология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Ревматология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Терапия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Травматология и ортопедия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Хирургия (в т.ч. детская хирургия)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Эндокринология (в т.ч.детская эндокринология)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8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специализированной медицинской помощи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условиях дневного стационара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рамках ТП ОМС РС(Я)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45886"/>
              </p:ext>
            </p:extLst>
          </p:nvPr>
        </p:nvGraphicFramePr>
        <p:xfrm>
          <a:off x="78293" y="1336073"/>
          <a:ext cx="5856683" cy="5444282"/>
        </p:xfrm>
        <a:graphic>
          <a:graphicData uri="http://schemas.openxmlformats.org/drawingml/2006/table">
            <a:tbl>
              <a:tblPr/>
              <a:tblGrid>
                <a:gridCol w="373706"/>
                <a:gridCol w="2008672"/>
                <a:gridCol w="694861"/>
                <a:gridCol w="694861"/>
                <a:gridCol w="694861"/>
                <a:gridCol w="694861"/>
                <a:gridCol w="694861"/>
              </a:tblGrid>
              <a:tr h="604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профиля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круглосуточный стационар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коек по ОМС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рационального использования коек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работающих коек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неработающих (простаивающих) коек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Количество неработающих (простаивающих) коек в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Акушерское дело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Акушерство и гинекология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Гастроэнтерология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Гематология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Гериатрия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Дерматовенерология (дерматологические койки)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Инфекционные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Кардиология, в т.ч.детская кардиология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Колопроктология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Медицинская реабилитация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Неврология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Нейрохирургия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Неонатология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Нефрология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Онкология (в т.ч.детская онкология)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Оториноларингология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Офтальмология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Педиатрия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Пульмонология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Ревматология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Сердечно-сосудистая хирургия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Терапия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Травматология и ортопедия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Урология (в т.ч.детская урология-андрология)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Хирургия (в т.ч.детская хирургия)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Хирургия (комбустиология)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Челюстно-лицевая хирургия, стоматология (в т.ч.детская стоматология)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Эндокринология (в т.ч.детская эндокринология)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Паллиативная (койки сестринского ухода)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специализированной медицинской помощи в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стационарных условиях в рамках ТПОМС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haOMS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khaoms">
      <a:majorFont>
        <a:latin typeface="Zona Pro ExtraBold"/>
        <a:ea typeface=""/>
        <a:cs typeface=""/>
      </a:majorFont>
      <a:minorFont>
        <a:latin typeface="Zona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khaOMS" id="{5C72C940-40E0-4ECF-AA03-C43B4F1394F6}" vid="{75C155A3-9C57-4A46-9E4E-997E32BDD7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18414</TotalTime>
  <Words>3602</Words>
  <Application>Microsoft Office PowerPoint</Application>
  <PresentationFormat>Произвольный</PresentationFormat>
  <Paragraphs>975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SakhaOMS</vt:lpstr>
      <vt:lpstr>Презентация PowerPoint</vt:lpstr>
      <vt:lpstr>Выполнение объемов медицинской помощи         по Республике Саха (Якутия) за 2025 год   (нормативный индекс за 12 месяцев  100,0%) </vt:lpstr>
      <vt:lpstr>Выполнение плановых объемов исследований         по Республике Саха (Якутия) за 2025 год  (нормативный индекс за 12 месяцев 100,0%) </vt:lpstr>
      <vt:lpstr>Выполнение объемов медицинской помощи         по Республике Саха (Якутия) за 2025 год   (нормативный индекс за 12 месяцев  100,0%) </vt:lpstr>
      <vt:lpstr>Исполнение плановых объемов медицинской помощи в условиях дневного стационара  по профилю ЭКО и гепатиты за 2025 год  (нормативный индекс за 12 месяцев – 100,0%)</vt:lpstr>
      <vt:lpstr>Презентация PowerPoint</vt:lpstr>
      <vt:lpstr>Презентация PowerPoint</vt:lpstr>
      <vt:lpstr>Сравнение исполнения объемов оказания медицинской помощи в рамках  ТПОМС в целом по РФ и РС(Я) по итогам 2025 года, в % </vt:lpstr>
      <vt:lpstr>Анализ работы коечного фонда в разрезе профилей по ОМС в условиях круглосуточного и дневного стационаров за 2025 год </vt:lpstr>
      <vt:lpstr>Анализ работы коечного фонда в разрезе МО в условиях круглосуточного стационара за 2025 год  </vt:lpstr>
      <vt:lpstr>Анализ работы коечного фонда в разрезе МО в условиях дневного стационара за 2025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Дистанционный мониторинг за состоянием здоровья пациентов с сахарным диабетом и артериальной гипертензией</vt:lpstr>
      <vt:lpstr>Школы для больных с хроническими неинфекционными заболеваниями</vt:lpstr>
      <vt:lpstr>Норматив финансовых затрат центров здоровья взрослого населения</vt:lpstr>
      <vt:lpstr>Дневной стационар  из НПА исключено понятие стационаров на дому</vt:lpstr>
      <vt:lpstr>Презентация PowerPoint</vt:lpstr>
      <vt:lpstr>Нормативы финансовых затрат на единицу объема и нормативы объема медицинской помощи</vt:lpstr>
      <vt:lpstr>Нормативы финансовых затрат на единицу объема и нормативы объема медицинской помощи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Охлопков</dc:creator>
  <cp:lastModifiedBy>Kupriyanova</cp:lastModifiedBy>
  <cp:revision>616</cp:revision>
  <cp:lastPrinted>2026-03-23T09:29:49Z</cp:lastPrinted>
  <dcterms:created xsi:type="dcterms:W3CDTF">2020-05-24T04:04:05Z</dcterms:created>
  <dcterms:modified xsi:type="dcterms:W3CDTF">2026-03-24T03:29:55Z</dcterms:modified>
</cp:coreProperties>
</file>